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 id="2147483720" r:id="rId4"/>
    <p:sldMasterId id="2147483732" r:id="rId5"/>
    <p:sldMasterId id="2147483746" r:id="rId6"/>
    <p:sldMasterId id="2147483760" r:id="rId7"/>
    <p:sldMasterId id="2147483774" r:id="rId8"/>
    <p:sldMasterId id="2147483788" r:id="rId9"/>
    <p:sldMasterId id="2147483802" r:id="rId10"/>
    <p:sldMasterId id="2147483814" r:id="rId11"/>
  </p:sldMasterIdLst>
  <p:notesMasterIdLst>
    <p:notesMasterId r:id="rId37"/>
  </p:notesMasterIdLst>
  <p:handoutMasterIdLst>
    <p:handoutMasterId r:id="rId38"/>
  </p:handoutMasterIdLst>
  <p:sldIdLst>
    <p:sldId id="256" r:id="rId12"/>
    <p:sldId id="260" r:id="rId13"/>
    <p:sldId id="271" r:id="rId14"/>
    <p:sldId id="285" r:id="rId15"/>
    <p:sldId id="300" r:id="rId16"/>
    <p:sldId id="306" r:id="rId17"/>
    <p:sldId id="307" r:id="rId18"/>
    <p:sldId id="261" r:id="rId19"/>
    <p:sldId id="304" r:id="rId20"/>
    <p:sldId id="305" r:id="rId21"/>
    <p:sldId id="279" r:id="rId22"/>
    <p:sldId id="276" r:id="rId23"/>
    <p:sldId id="264" r:id="rId24"/>
    <p:sldId id="294" r:id="rId25"/>
    <p:sldId id="293" r:id="rId26"/>
    <p:sldId id="298" r:id="rId27"/>
    <p:sldId id="299" r:id="rId28"/>
    <p:sldId id="311" r:id="rId29"/>
    <p:sldId id="310" r:id="rId30"/>
    <p:sldId id="262" r:id="rId31"/>
    <p:sldId id="265" r:id="rId32"/>
    <p:sldId id="302" r:id="rId33"/>
    <p:sldId id="284" r:id="rId34"/>
    <p:sldId id="303" r:id="rId35"/>
    <p:sldId id="259" r:id="rId3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14" autoAdjust="0"/>
  </p:normalViewPr>
  <p:slideViewPr>
    <p:cSldViewPr>
      <p:cViewPr varScale="1">
        <p:scale>
          <a:sx n="126" d="100"/>
          <a:sy n="126" d="100"/>
        </p:scale>
        <p:origin x="-90" y="-7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CEE0A3D-2E19-4EB9-B50D-59FC8ED47E6B}" type="datetimeFigureOut">
              <a:rPr lang="en-US" smtClean="0"/>
              <a:t>11/18/2014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649791A3-43B0-4ED0-9F80-AD71FC9B1A43}" type="slidenum">
              <a:rPr lang="en-US" smtClean="0"/>
              <a:t>‹#›</a:t>
            </a:fld>
            <a:endParaRPr lang="en-US"/>
          </a:p>
        </p:txBody>
      </p:sp>
    </p:spTree>
    <p:extLst>
      <p:ext uri="{BB962C8B-B14F-4D97-AF65-F5344CB8AC3E}">
        <p14:creationId xmlns:p14="http://schemas.microsoft.com/office/powerpoint/2010/main" val="2116636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59F3DC2-BB41-4CAC-B6B5-BA5C0EE8BF26}" type="datetimeFigureOut">
              <a:rPr lang="en-US" smtClean="0"/>
              <a:t>11/18/2014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8DA6E27A-778A-4F98-9547-1756A3EF1918}" type="slidenum">
              <a:rPr lang="en-US" smtClean="0"/>
              <a:t>‹#›</a:t>
            </a:fld>
            <a:endParaRPr lang="en-US"/>
          </a:p>
        </p:txBody>
      </p:sp>
    </p:spTree>
    <p:extLst>
      <p:ext uri="{BB962C8B-B14F-4D97-AF65-F5344CB8AC3E}">
        <p14:creationId xmlns:p14="http://schemas.microsoft.com/office/powerpoint/2010/main" val="1349310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cocast.arc.nasa.gov/"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Crosscutting nature of project is a strength:  eco plus</a:t>
            </a:r>
            <a:r>
              <a:rPr lang="en-US" baseline="0" dirty="0" smtClean="0"/>
              <a:t> climate weather and oceans.  The ecological forecasting program promotes the use of Earth </a:t>
            </a:r>
            <a:r>
              <a:rPr lang="en-US" baseline="0" dirty="0" err="1" smtClean="0"/>
              <a:t>Obs</a:t>
            </a:r>
            <a:r>
              <a:rPr lang="en-US" baseline="0" dirty="0" smtClean="0"/>
              <a:t> and models to analyze and forecast changes that affect ecosystems and to develop effective resource management strategies.  The program is active in international efforts to use satellite obs. In conservation, biodiversity and ecosystem management.  While supporting and encouraging innovative new projects in terrestrial, freshwater and marine ecosystems, recently crowdsourcing initiatives have been encouraged to address ecological data gaps.</a:t>
            </a:r>
            <a:endParaRPr lang="en-US" dirty="0"/>
          </a:p>
        </p:txBody>
      </p:sp>
      <p:sp>
        <p:nvSpPr>
          <p:cNvPr id="4" name="Slide Number Placeholder 3"/>
          <p:cNvSpPr>
            <a:spLocks noGrp="1"/>
          </p:cNvSpPr>
          <p:nvPr>
            <p:ph type="sldNum" sz="quarter" idx="10"/>
          </p:nvPr>
        </p:nvSpPr>
        <p:spPr/>
        <p:txBody>
          <a:bodyPr/>
          <a:lstStyle/>
          <a:p>
            <a:fld id="{787FB857-8410-4E80-87CA-66B0FA0AFE2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04353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solidFill>
                  <a:srgbClr val="000000"/>
                </a:solidFill>
                <a:latin typeface="Times New Roman"/>
              </a:rPr>
              <a:t>For snowpack, soil moisture, watershed outflow and primary productivity for our study areas. We found that each of these four ecosystem processes were projected to decline substantially in the Rockies in the coming century </a:t>
            </a:r>
            <a:endParaRPr lang="en-US" dirty="0" smtClean="0"/>
          </a:p>
          <a:p>
            <a:r>
              <a:rPr lang="en-US" b="0" i="0" u="none" strike="noStrike" baseline="0" dirty="0" smtClean="0">
                <a:solidFill>
                  <a:srgbClr val="000000"/>
                </a:solidFill>
                <a:latin typeface="Times New Roman"/>
              </a:rPr>
              <a:t>Approach is using NASA and other data and models across two LCCs. </a:t>
            </a:r>
          </a:p>
          <a:p>
            <a:r>
              <a:rPr lang="en-US" dirty="0"/>
              <a:t>NASA Terrestrial Observation and Prediction System (Tops).  </a:t>
            </a:r>
            <a:r>
              <a:rPr lang="en-US" dirty="0" smtClean="0"/>
              <a:t>The Terrestrial Observation and Prediction System (TOPS) [</a:t>
            </a:r>
            <a:r>
              <a:rPr lang="en-US" dirty="0" smtClean="0">
                <a:hlinkClick r:id="rId3"/>
              </a:rPr>
              <a:t>http://ecocast.arc.nasa.gov</a:t>
            </a:r>
            <a:r>
              <a:rPr lang="en-US" dirty="0" smtClean="0"/>
              <a:t>] is a flexible modeling system that integrates ecosystem models with satellite and surface weather observations to produce ecosystem </a:t>
            </a:r>
            <a:r>
              <a:rPr lang="en-US" dirty="0" err="1" smtClean="0"/>
              <a:t>nowcasts</a:t>
            </a:r>
            <a:r>
              <a:rPr lang="en-US" dirty="0" smtClean="0"/>
              <a:t> and forecasts useful in natural resources management, public health, and disaster management.</a:t>
            </a:r>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16</a:t>
            </a:fld>
            <a:endParaRPr lang="en-US"/>
          </a:p>
        </p:txBody>
      </p:sp>
    </p:spTree>
    <p:extLst>
      <p:ext uri="{BB962C8B-B14F-4D97-AF65-F5344CB8AC3E}">
        <p14:creationId xmlns:p14="http://schemas.microsoft.com/office/powerpoint/2010/main" val="297059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The results should be helpful to federal managers who are now prioritizing species and community types for climate adaptation strategies. </a:t>
            </a:r>
          </a:p>
          <a:p>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17</a:t>
            </a:fld>
            <a:endParaRPr lang="en-US"/>
          </a:p>
        </p:txBody>
      </p:sp>
    </p:spTree>
    <p:extLst>
      <p:ext uri="{BB962C8B-B14F-4D97-AF65-F5344CB8AC3E}">
        <p14:creationId xmlns:p14="http://schemas.microsoft.com/office/powerpoint/2010/main" val="580407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Movebank is an online data repository for animal movement data that provides</a:t>
            </a:r>
            <a:r>
              <a:rPr lang="en-US" baseline="0" dirty="0" smtClean="0"/>
              <a:t> data, tools, and services to help users analyze and visualize animal movement data and its relationship to environmental and other factors.  </a:t>
            </a:r>
            <a:endParaRPr lang="en-US" dirty="0" smtClean="0"/>
          </a:p>
          <a:p>
            <a:endParaRPr lang="en-US" dirty="0" smtClean="0"/>
          </a:p>
          <a:p>
            <a:r>
              <a:rPr lang="en-US" dirty="0" smtClean="0"/>
              <a:t>Affecting U.S. Federal partners through an international platform on animal movement; allows for wider reach of</a:t>
            </a:r>
            <a:r>
              <a:rPr lang="en-US" baseline="0" dirty="0" smtClean="0"/>
              <a:t> the NASA inputs</a:t>
            </a:r>
          </a:p>
          <a:p>
            <a:endParaRPr lang="en-US" baseline="0" dirty="0" smtClean="0"/>
          </a:p>
          <a:p>
            <a:r>
              <a:rPr lang="en-US" dirty="0" smtClean="0"/>
              <a:t>Participants from DOI agencies (National Park Service; Fish and Wildlife Service; USGS) and USDA Forest Service</a:t>
            </a:r>
          </a:p>
          <a:p>
            <a:endParaRPr lang="en-US" dirty="0" smtClean="0"/>
          </a:p>
          <a:p>
            <a:r>
              <a:rPr lang="en-US" dirty="0">
                <a:latin typeface="Times New Roman" charset="0"/>
                <a:ea typeface="ＭＳ Ｐゴシック" pitchFamily="-106" charset="-128"/>
                <a:cs typeface="ＭＳ Ｐゴシック" pitchFamily="-106" charset="-128"/>
              </a:rPr>
              <a:t>As of January 2012, Movebank holds 429 studies of animal movement data published by 159 contributors. These studies include tracking worldwide data of 185 species, 19,414 tracks, which so far contains about 51,000,000 data points that expands by the day. </a:t>
            </a:r>
            <a:endParaRPr lang="en-US" dirty="0" smtClean="0">
              <a:latin typeface="Times New Roman" charset="0"/>
              <a:ea typeface="ＭＳ Ｐゴシック" pitchFamily="-106" charset="-128"/>
              <a:cs typeface="ＭＳ Ｐゴシック" pitchFamily="-106" charset="-128"/>
            </a:endParaRPr>
          </a:p>
          <a:p>
            <a:endParaRPr lang="en-US" dirty="0" smtClean="0">
              <a:latin typeface="Times New Roman" charset="0"/>
              <a:ea typeface="ＭＳ Ｐゴシック" pitchFamily="-106" charset="-128"/>
            </a:endParaRPr>
          </a:p>
          <a:p>
            <a:pPr marL="0" lvl="1" defTabSz="933237">
              <a:defRPr/>
            </a:pPr>
            <a:r>
              <a:rPr lang="en-US" dirty="0" smtClean="0"/>
              <a:t>The new EAGLES system in</a:t>
            </a:r>
            <a:r>
              <a:rPr lang="en-US" baseline="0" dirty="0" smtClean="0"/>
              <a:t> </a:t>
            </a:r>
            <a:r>
              <a:rPr lang="en-US" dirty="0" smtClean="0"/>
              <a:t>the use of Earth </a:t>
            </a:r>
            <a:r>
              <a:rPr lang="en-US" dirty="0" err="1" smtClean="0"/>
              <a:t>obs</a:t>
            </a:r>
            <a:r>
              <a:rPr lang="en-US" dirty="0" smtClean="0"/>
              <a:t> for habitat </a:t>
            </a:r>
            <a:r>
              <a:rPr lang="en-US" dirty="0" err="1" smtClean="0"/>
              <a:t>mgmt</a:t>
            </a:r>
            <a:r>
              <a:rPr lang="en-US" dirty="0" smtClean="0"/>
              <a:t> and species </a:t>
            </a:r>
            <a:r>
              <a:rPr lang="en-US" dirty="0" err="1" smtClean="0"/>
              <a:t>consv</a:t>
            </a:r>
            <a:r>
              <a:rPr lang="en-US" dirty="0" smtClean="0"/>
              <a:t>.  (Ecosystem Assessment, Geospatial analysis and Landscape Evaluation System)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5DB0143-848B-43E0-B365-DFA3F0B93F2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076753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Zebra migrate from the delta (where they can live year round) to the salt pans (which only have</a:t>
            </a:r>
            <a:r>
              <a:rPr lang="en-US" baseline="0" dirty="0" smtClean="0"/>
              <a:t> grass after the flood). The zebra must time their departure to be in the pans in the short time after the </a:t>
            </a:r>
            <a:r>
              <a:rPr lang="en-US" baseline="0" dirty="0" smtClean="0"/>
              <a:t>flood</a:t>
            </a:r>
            <a:r>
              <a:rPr lang="en-US" baseline="0" dirty="0" smtClean="0"/>
              <a:t>, when the grass has started growing and is extra lush. They leave the delta after a certain precipitation threshold has occurred. They travel faster if NDVI in the delta is high and slower (sometimes even return for a while) when it is raining. </a:t>
            </a:r>
            <a:endParaRPr lang="en-US" dirty="0"/>
          </a:p>
        </p:txBody>
      </p:sp>
      <p:sp>
        <p:nvSpPr>
          <p:cNvPr id="4" name="Slide Number Placeholder 3"/>
          <p:cNvSpPr>
            <a:spLocks noGrp="1"/>
          </p:cNvSpPr>
          <p:nvPr>
            <p:ph type="sldNum" sz="quarter" idx="10"/>
          </p:nvPr>
        </p:nvSpPr>
        <p:spPr/>
        <p:txBody>
          <a:bodyPr/>
          <a:lstStyle/>
          <a:p>
            <a:fld id="{95DB0143-848B-43E0-B365-DFA3F0B93F2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07515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21</a:t>
            </a:fld>
            <a:endParaRPr lang="en-US"/>
          </a:p>
        </p:txBody>
      </p:sp>
    </p:spTree>
    <p:extLst>
      <p:ext uri="{BB962C8B-B14F-4D97-AF65-F5344CB8AC3E}">
        <p14:creationId xmlns:p14="http://schemas.microsoft.com/office/powerpoint/2010/main" val="3341622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22</a:t>
            </a:fld>
            <a:endParaRPr lang="en-US"/>
          </a:p>
        </p:txBody>
      </p:sp>
    </p:spTree>
    <p:extLst>
      <p:ext uri="{BB962C8B-B14F-4D97-AF65-F5344CB8AC3E}">
        <p14:creationId xmlns:p14="http://schemas.microsoft.com/office/powerpoint/2010/main" val="2741129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there a viable strategy for supporting near real-time VIIRS data products that are consistent with the MODIS data products that are currently in use by a large percentage of ASP-supported projects?  </a:t>
            </a: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8DA6E27A-778A-4F98-9547-1756A3EF1918}" type="slidenum">
              <a:rPr lang="en-US" smtClean="0"/>
              <a:t>23</a:t>
            </a:fld>
            <a:endParaRPr lang="en-US"/>
          </a:p>
        </p:txBody>
      </p:sp>
    </p:spTree>
    <p:extLst>
      <p:ext uri="{BB962C8B-B14F-4D97-AF65-F5344CB8AC3E}">
        <p14:creationId xmlns:p14="http://schemas.microsoft.com/office/powerpoint/2010/main" val="3580661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5</a:t>
            </a:fld>
            <a:endParaRPr lang="en-US"/>
          </a:p>
        </p:txBody>
      </p:sp>
    </p:spTree>
    <p:extLst>
      <p:ext uri="{BB962C8B-B14F-4D97-AF65-F5344CB8AC3E}">
        <p14:creationId xmlns:p14="http://schemas.microsoft.com/office/powerpoint/2010/main" val="236225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Explain briefly the feasibility to decisions process.</a:t>
            </a:r>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6</a:t>
            </a:fld>
            <a:endParaRPr lang="en-US"/>
          </a:p>
        </p:txBody>
      </p:sp>
    </p:spTree>
    <p:extLst>
      <p:ext uri="{BB962C8B-B14F-4D97-AF65-F5344CB8AC3E}">
        <p14:creationId xmlns:p14="http://schemas.microsoft.com/office/powerpoint/2010/main" val="2036383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solidFill>
                  <a:srgbClr val="000000"/>
                </a:solidFill>
                <a:ea typeface="ＭＳ Ｐゴシック" pitchFamily="34" charset="-128"/>
              </a:rPr>
              <a:t>using climate models which are downscaled from global models to regional models.</a:t>
            </a:r>
          </a:p>
          <a:p>
            <a:pPr defTabSz="933237">
              <a:defRPr/>
            </a:pPr>
            <a:endParaRPr lang="en-US" dirty="0">
              <a:solidFill>
                <a:srgbClr val="000000"/>
              </a:solidFill>
              <a:ea typeface="ＭＳ Ｐゴシック" pitchFamily="34" charset="-128"/>
              <a:cs typeface="Arial" pitchFamily="34" charset="0"/>
            </a:endParaRPr>
          </a:p>
          <a:p>
            <a:pPr defTabSz="933237">
              <a:defRPr/>
            </a:pPr>
            <a:r>
              <a:rPr lang="en-US" dirty="0">
                <a:solidFill>
                  <a:srgbClr val="000000"/>
                </a:solidFill>
                <a:ea typeface="ＭＳ Ｐゴシック" pitchFamily="34" charset="-128"/>
                <a:cs typeface="Arial" pitchFamily="34" charset="0"/>
              </a:rPr>
              <a:t>ICCAT:  International Commission for the Conservation of Atlantic Tuna</a:t>
            </a:r>
          </a:p>
          <a:p>
            <a:pPr defTabSz="933237">
              <a:defRPr/>
            </a:pPr>
            <a:r>
              <a:rPr lang="en-US" dirty="0">
                <a:solidFill>
                  <a:srgbClr val="000000"/>
                </a:solidFill>
                <a:ea typeface="ＭＳ Ｐゴシック" pitchFamily="34" charset="-128"/>
                <a:cs typeface="Arial" pitchFamily="34" charset="0"/>
              </a:rPr>
              <a:t>JPSS:  Joint Polar Satellite System</a:t>
            </a:r>
            <a:endParaRPr lang="en-US" dirty="0">
              <a:solidFill>
                <a:prstClr val="black"/>
              </a:solidFill>
              <a:ea typeface="ＭＳ Ｐゴシック" pitchFamily="34" charset="-128"/>
              <a:cs typeface="Arial" pitchFamily="34" charset="0"/>
            </a:endParaRPr>
          </a:p>
          <a:p>
            <a:endParaRPr lang="en-US" dirty="0" smtClean="0"/>
          </a:p>
          <a:p>
            <a:r>
              <a:rPr lang="en-US" dirty="0" smtClean="0"/>
              <a:t>Roffers image: composite of temperature, currents, eddy features developed</a:t>
            </a:r>
            <a:r>
              <a:rPr lang="en-US" baseline="0" dirty="0" smtClean="0"/>
              <a:t> in </a:t>
            </a:r>
            <a:r>
              <a:rPr lang="en-US" baseline="0" dirty="0" err="1" smtClean="0"/>
              <a:t>realtime</a:t>
            </a:r>
            <a:r>
              <a:rPr lang="en-US" baseline="0" dirty="0" smtClean="0"/>
              <a:t> with data from USF satellite receiver:  Very useful to guide/inform NOAA sampling cruises collecting data to validate models and assess spawning.</a:t>
            </a:r>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9</a:t>
            </a:fld>
            <a:endParaRPr lang="en-US"/>
          </a:p>
        </p:txBody>
      </p:sp>
    </p:spTree>
    <p:extLst>
      <p:ext uri="{BB962C8B-B14F-4D97-AF65-F5344CB8AC3E}">
        <p14:creationId xmlns:p14="http://schemas.microsoft.com/office/powerpoint/2010/main" val="2213835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fontAlgn="base">
              <a:lnSpc>
                <a:spcPct val="80000"/>
              </a:lnSpc>
              <a:spcBef>
                <a:spcPct val="0"/>
              </a:spcBef>
              <a:spcAft>
                <a:spcPct val="60000"/>
              </a:spcAft>
              <a:defRPr/>
            </a:pPr>
            <a:r>
              <a:rPr lang="en-US" sz="1400" b="1" dirty="0">
                <a:solidFill>
                  <a:prstClr val="black"/>
                </a:solidFill>
                <a:ea typeface="ＭＳ Ｐゴシック" pitchFamily="34" charset="-128"/>
                <a:cs typeface="Arial" pitchFamily="34" charset="0"/>
              </a:rPr>
              <a:t>Technical Description of the Images: </a:t>
            </a:r>
            <a:r>
              <a:rPr lang="en-US" sz="1400" dirty="0">
                <a:solidFill>
                  <a:prstClr val="black"/>
                </a:solidFill>
                <a:ea typeface="ＭＳ Ｐゴシック" pitchFamily="34" charset="-128"/>
                <a:cs typeface="Arial" pitchFamily="34" charset="0"/>
              </a:rPr>
              <a:t>Top image is an color enhanced infrared composite (NASA, NOAA and ESA satellites) over a 24 hour period (April 25-26, 2013) of Florida and the northern Bahamas. White arrows indicate the current direction (not speed). Sea surface temperature (C°), eddy features and water color are labeled. Blue arrows indicate the initial direction of the cruise and blue </a:t>
            </a:r>
            <a:r>
              <a:rPr lang="en-US" altLang="en-US" sz="1400" dirty="0">
                <a:solidFill>
                  <a:prstClr val="black"/>
                </a:solidFill>
                <a:ea typeface="ＭＳ Ｐゴシック" pitchFamily="34" charset="-128"/>
                <a:cs typeface="Arial" pitchFamily="34" charset="0"/>
              </a:rPr>
              <a:t>“</a:t>
            </a:r>
            <a:r>
              <a:rPr lang="en-US" sz="1400" dirty="0">
                <a:solidFill>
                  <a:prstClr val="black"/>
                </a:solidFill>
                <a:ea typeface="ＭＳ Ｐゴシック" pitchFamily="34" charset="-128"/>
                <a:cs typeface="Arial" pitchFamily="34" charset="0"/>
              </a:rPr>
              <a:t>X</a:t>
            </a:r>
            <a:r>
              <a:rPr lang="en-US" altLang="en-US" sz="1400" dirty="0">
                <a:solidFill>
                  <a:prstClr val="black"/>
                </a:solidFill>
                <a:ea typeface="ＭＳ Ｐゴシック" pitchFamily="34" charset="-128"/>
                <a:cs typeface="Arial" pitchFamily="34" charset="0"/>
              </a:rPr>
              <a:t>”</a:t>
            </a:r>
            <a:r>
              <a:rPr lang="en-US" sz="1400" dirty="0">
                <a:solidFill>
                  <a:prstClr val="black"/>
                </a:solidFill>
                <a:ea typeface="ＭＳ Ｐゴシック" pitchFamily="34" charset="-128"/>
                <a:cs typeface="Arial" pitchFamily="34" charset="0"/>
              </a:rPr>
              <a:t> indicate initial stations. Black </a:t>
            </a:r>
            <a:r>
              <a:rPr lang="en-US" altLang="en-US" sz="1400" dirty="0">
                <a:solidFill>
                  <a:prstClr val="black"/>
                </a:solidFill>
                <a:ea typeface="ＭＳ Ｐゴシック" pitchFamily="34" charset="-128"/>
                <a:cs typeface="Arial" pitchFamily="34" charset="0"/>
              </a:rPr>
              <a:t>“</a:t>
            </a:r>
            <a:r>
              <a:rPr lang="en-US" sz="1400" dirty="0">
                <a:solidFill>
                  <a:prstClr val="black"/>
                </a:solidFill>
                <a:ea typeface="ＭＳ Ｐゴシック" pitchFamily="34" charset="-128"/>
                <a:cs typeface="Arial" pitchFamily="34" charset="0"/>
              </a:rPr>
              <a:t>X</a:t>
            </a:r>
            <a:r>
              <a:rPr lang="en-US" altLang="en-US" sz="1400" dirty="0">
                <a:solidFill>
                  <a:prstClr val="black"/>
                </a:solidFill>
                <a:ea typeface="ＭＳ Ｐゴシック" pitchFamily="34" charset="-128"/>
                <a:cs typeface="Arial" pitchFamily="34" charset="0"/>
              </a:rPr>
              <a:t>”</a:t>
            </a:r>
            <a:r>
              <a:rPr lang="en-US" altLang="ja-JP" sz="1400" dirty="0">
                <a:solidFill>
                  <a:prstClr val="black"/>
                </a:solidFill>
                <a:ea typeface="ＭＳ Ｐゴシック" pitchFamily="34" charset="-128"/>
                <a:cs typeface="Arial" pitchFamily="34" charset="0"/>
              </a:rPr>
              <a:t> indicate probable stations for sampling net tows for fish larvae based on the ocean conditions which are likely to change as a function of real-time satellite data. Black arrows indicate the likely course of the research vessel. The bottom image is a nine day MODIS Aqua composite (April 24-May 02, 2013). White arrows indicate the current direction (not speed). Water mass boundaries are outlined in black. Red </a:t>
            </a:r>
            <a:r>
              <a:rPr lang="en-US" altLang="en-US" sz="1400" dirty="0">
                <a:solidFill>
                  <a:prstClr val="black"/>
                </a:solidFill>
                <a:ea typeface="ＭＳ Ｐゴシック" pitchFamily="34" charset="-128"/>
                <a:cs typeface="Arial" pitchFamily="34" charset="0"/>
              </a:rPr>
              <a:t>“</a:t>
            </a:r>
            <a:r>
              <a:rPr lang="en-US" altLang="ja-JP" sz="1400" dirty="0">
                <a:solidFill>
                  <a:prstClr val="black"/>
                </a:solidFill>
                <a:ea typeface="ＭＳ Ｐゴシック" pitchFamily="34" charset="-128"/>
                <a:cs typeface="Arial" pitchFamily="34" charset="0"/>
              </a:rPr>
              <a:t>X</a:t>
            </a:r>
            <a:r>
              <a:rPr lang="en-US" altLang="en-US" sz="1400" dirty="0">
                <a:solidFill>
                  <a:prstClr val="black"/>
                </a:solidFill>
                <a:ea typeface="ＭＳ Ｐゴシック" pitchFamily="34" charset="-128"/>
                <a:cs typeface="Arial" pitchFamily="34" charset="0"/>
              </a:rPr>
              <a:t>”</a:t>
            </a:r>
            <a:r>
              <a:rPr lang="en-US" altLang="ja-JP" sz="1400" dirty="0">
                <a:solidFill>
                  <a:prstClr val="black"/>
                </a:solidFill>
                <a:ea typeface="ＭＳ Ｐゴシック" pitchFamily="34" charset="-128"/>
                <a:cs typeface="Arial" pitchFamily="34" charset="0"/>
              </a:rPr>
              <a:t> are the proposed station locations that are subject to change as a function of the ocean conditions and the results of the sampling nets for fish larvae. Red arrows indicate the proposed track of the research ship.</a:t>
            </a:r>
          </a:p>
          <a:p>
            <a:pPr defTabSz="933237" fontAlgn="base">
              <a:lnSpc>
                <a:spcPct val="80000"/>
              </a:lnSpc>
              <a:spcBef>
                <a:spcPct val="0"/>
              </a:spcBef>
              <a:spcAft>
                <a:spcPct val="60000"/>
              </a:spcAft>
              <a:defRPr/>
            </a:pPr>
            <a:endParaRPr lang="en-US" altLang="ja-JP" sz="1400" dirty="0">
              <a:solidFill>
                <a:prstClr val="black"/>
              </a:solidFill>
              <a:ea typeface="ＭＳ Ｐゴシック" pitchFamily="34" charset="-128"/>
              <a:cs typeface="Arial" pitchFamily="34" charset="0"/>
            </a:endParaRPr>
          </a:p>
          <a:p>
            <a:pPr defTabSz="933237" fontAlgn="base">
              <a:lnSpc>
                <a:spcPct val="80000"/>
              </a:lnSpc>
              <a:spcBef>
                <a:spcPct val="0"/>
              </a:spcBef>
              <a:spcAft>
                <a:spcPct val="60000"/>
              </a:spcAft>
              <a:defRPr/>
            </a:pPr>
            <a:r>
              <a:rPr lang="en-US" sz="1400" dirty="0">
                <a:ea typeface="ＭＳ Ｐゴシック" pitchFamily="34" charset="-128"/>
              </a:rPr>
              <a:t>These data and habitat models pointed to an area not previously sampled (i.e., unknown waters). </a:t>
            </a:r>
            <a:endParaRPr lang="en-US" sz="1400" i="1" dirty="0">
              <a:solidFill>
                <a:srgbClr val="4F6228"/>
              </a:solidFill>
              <a:ea typeface="ＭＳ Ｐゴシック" pitchFamily="34" charset="-128"/>
            </a:endParaRPr>
          </a:p>
          <a:p>
            <a:pPr defTabSz="933237" fontAlgn="base">
              <a:lnSpc>
                <a:spcPct val="80000"/>
              </a:lnSpc>
              <a:spcBef>
                <a:spcPct val="0"/>
              </a:spcBef>
              <a:spcAft>
                <a:spcPct val="60000"/>
              </a:spcAft>
              <a:defRPr/>
            </a:pPr>
            <a:endParaRPr lang="en-US" altLang="ja-JP" sz="1400" dirty="0">
              <a:solidFill>
                <a:prstClr val="black"/>
              </a:solidFill>
              <a:ea typeface="ＭＳ Ｐゴシック" pitchFamily="34" charset="-128"/>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10</a:t>
            </a:fld>
            <a:endParaRPr lang="en-US"/>
          </a:p>
        </p:txBody>
      </p:sp>
    </p:spTree>
    <p:extLst>
      <p:ext uri="{BB962C8B-B14F-4D97-AF65-F5344CB8AC3E}">
        <p14:creationId xmlns:p14="http://schemas.microsoft.com/office/powerpoint/2010/main" val="406697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860EE238-0BB1-4E4E-B4E6-DBC57DB229C6}" type="slidenum">
              <a:rPr lang="en-US">
                <a:solidFill>
                  <a:prstClr val="black"/>
                </a:solidFill>
              </a:rPr>
              <a:pPr/>
              <a:t>11</a:t>
            </a:fld>
            <a:endParaRPr lang="en-US">
              <a:solidFill>
                <a:prstClr val="black"/>
              </a:solidFill>
            </a:endParaRPr>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lgn="l" eaLnBrk="1" hangingPunct="1">
              <a:lnSpc>
                <a:spcPct val="80000"/>
              </a:lnSpc>
              <a:spcBef>
                <a:spcPct val="0"/>
              </a:spcBef>
              <a:spcAft>
                <a:spcPct val="60000"/>
              </a:spcAft>
            </a:pPr>
            <a:r>
              <a:rPr lang="en-US" b="1" dirty="0">
                <a:ea typeface="ＭＳ Ｐゴシック" pitchFamily="34" charset="-128"/>
                <a:cs typeface="Arial" charset="0"/>
              </a:rPr>
              <a:t>The problem:</a:t>
            </a:r>
            <a:r>
              <a:rPr lang="en-US" dirty="0">
                <a:ea typeface="ＭＳ Ｐゴシック" pitchFamily="34" charset="-128"/>
                <a:cs typeface="Arial" charset="0"/>
              </a:rPr>
              <a:t> Coral reef bleaching is increasing in frequency and severity as the ocean warms. Coral bleaching results when prolonged high temperatures result is levels of stress that cause corals to eject the microscopic algae living in their tissues. If these thermal stress events are especially severe or long-lasting, corals will die. Even if they recover, thermal stress increases corals</a:t>
            </a:r>
            <a:r>
              <a:rPr lang="en-US" altLang="en-US" dirty="0">
                <a:ea typeface="ＭＳ Ｐゴシック" pitchFamily="34" charset="-128"/>
                <a:cs typeface="Arial" charset="0"/>
              </a:rPr>
              <a:t>’</a:t>
            </a:r>
            <a:r>
              <a:rPr lang="en-US" dirty="0">
                <a:ea typeface="ＭＳ Ｐゴシック" pitchFamily="34" charset="-128"/>
                <a:cs typeface="Arial" charset="0"/>
              </a:rPr>
              <a:t> susceptibility to disease.  Loss of corals destroys the most diverse ecosystem on earth, threatening fisheries, tourism, and coastal protection that reefs provide.</a:t>
            </a:r>
          </a:p>
          <a:p>
            <a:pPr algn="l" eaLnBrk="1" hangingPunct="1">
              <a:lnSpc>
                <a:spcPct val="80000"/>
              </a:lnSpc>
            </a:pPr>
            <a:r>
              <a:rPr lang="en-US" b="1" dirty="0">
                <a:ea typeface="ＭＳ Ｐゴシック" pitchFamily="34" charset="-128"/>
                <a:cs typeface="Arial" charset="0"/>
              </a:rPr>
              <a:t>Relevance:</a:t>
            </a:r>
            <a:r>
              <a:rPr lang="en-US" dirty="0">
                <a:ea typeface="ＭＳ Ｐゴシック" pitchFamily="34" charset="-128"/>
                <a:cs typeface="Arial" charset="0"/>
              </a:rPr>
              <a:t> </a:t>
            </a:r>
            <a:r>
              <a:rPr lang="en-US" dirty="0">
                <a:solidFill>
                  <a:srgbClr val="000000"/>
                </a:solidFill>
                <a:ea typeface="ＭＳ Ｐゴシック" pitchFamily="34" charset="-128"/>
              </a:rPr>
              <a:t>Surveys of coral reef managers around the world  overwhelmingly showed that users required higher spatial resolution in products. Existing 50km spatial resolutions are not fine enough to make wise management decisions. Some actions in response to bleaching include closing areas to use and experimental cooling/shading of coral reefs. On a longer term, better data aid reef managers in planning for different uses such as protecting most resilient reef to save them for the future.</a:t>
            </a:r>
          </a:p>
          <a:p>
            <a:pPr algn="l" eaLnBrk="1" hangingPunct="1">
              <a:lnSpc>
                <a:spcPct val="50000"/>
              </a:lnSpc>
            </a:pPr>
            <a:endParaRPr lang="en-US" b="1" dirty="0">
              <a:solidFill>
                <a:srgbClr val="000000"/>
              </a:solidFill>
              <a:ea typeface="ＭＳ Ｐゴシック" pitchFamily="34" charset="-128"/>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ea typeface="ＭＳ Ｐゴシック" pitchFamily="34" charset="-128"/>
                <a:cs typeface="Arial" charset="0"/>
              </a:rPr>
              <a:t>Project Summary</a:t>
            </a:r>
            <a:r>
              <a:rPr lang="en-US" dirty="0">
                <a:ea typeface="ＭＳ Ｐゴシック" pitchFamily="34" charset="-128"/>
                <a:cs typeface="Arial" charset="0"/>
              </a:rPr>
              <a:t>: </a:t>
            </a:r>
            <a:r>
              <a:rPr lang="en-US" dirty="0">
                <a:ea typeface="ＭＳ Ｐゴシック" pitchFamily="34" charset="-128"/>
              </a:rPr>
              <a:t>Next-generation, near-real-time global coral bleaching alert products are now available to the public as of April 2014. The new products have up to 100x greater spatial resolution than the operational NOAA Coral Reef Watch products. Global products using a blended analysis of geostationary and polar orbiters from multiple countries now have spatial resolution of 5x5 km</a:t>
            </a:r>
            <a:r>
              <a:rPr lang="en-US" baseline="30000" dirty="0">
                <a:ea typeface="ＭＳ Ｐゴシック" pitchFamily="34" charset="-128"/>
              </a:rPr>
              <a:t>2</a:t>
            </a:r>
            <a:r>
              <a:rPr lang="en-US" dirty="0">
                <a:ea typeface="ＭＳ Ｐゴシック" pitchFamily="34" charset="-128"/>
              </a:rPr>
              <a:t> pixels (as opposed to 50x50 km</a:t>
            </a:r>
            <a:r>
              <a:rPr lang="en-US" baseline="30000" dirty="0">
                <a:ea typeface="ＭＳ Ｐゴシック" pitchFamily="34" charset="-128"/>
              </a:rPr>
              <a:t>2</a:t>
            </a:r>
            <a:r>
              <a:rPr lang="en-US" dirty="0">
                <a:ea typeface="ＭＳ Ｐゴシック" pitchFamily="34" charset="-128"/>
              </a:rPr>
              <a:t>). Regional products now have 1 km</a:t>
            </a:r>
            <a:r>
              <a:rPr lang="en-US" baseline="30000" dirty="0">
                <a:ea typeface="ＭＳ Ｐゴシック" pitchFamily="34" charset="-128"/>
              </a:rPr>
              <a:t>2</a:t>
            </a:r>
            <a:r>
              <a:rPr lang="en-US" dirty="0">
                <a:ea typeface="ＭＳ Ｐゴシック" pitchFamily="34" charset="-128"/>
              </a:rPr>
              <a:t> resolution using MODIS Sea Surface Temperature data. The 5 km products are moving toward operational status at NOAA/NESDIS. Regional, 1-km products for the Gulf of Mexico/Caribbean Sea are served by CONABIO in Mexico in a bi-national collaboration .</a:t>
            </a:r>
          </a:p>
          <a:p>
            <a:endParaRPr lang="en-US" dirty="0"/>
          </a:p>
        </p:txBody>
      </p:sp>
      <p:sp>
        <p:nvSpPr>
          <p:cNvPr id="4" name="Slide Number Placeholder 3"/>
          <p:cNvSpPr>
            <a:spLocks noGrp="1"/>
          </p:cNvSpPr>
          <p:nvPr>
            <p:ph type="sldNum" sz="quarter" idx="10"/>
          </p:nvPr>
        </p:nvSpPr>
        <p:spPr/>
        <p:txBody>
          <a:bodyPr/>
          <a:lstStyle/>
          <a:p>
            <a:fld id="{8DA6E27A-778A-4F98-9547-1756A3EF1918}" type="slidenum">
              <a:rPr lang="en-US" smtClean="0"/>
              <a:t>12</a:t>
            </a:fld>
            <a:endParaRPr lang="en-US"/>
          </a:p>
        </p:txBody>
      </p:sp>
    </p:spTree>
    <p:extLst>
      <p:ext uri="{BB962C8B-B14F-4D97-AF65-F5344CB8AC3E}">
        <p14:creationId xmlns:p14="http://schemas.microsoft.com/office/powerpoint/2010/main" val="3014266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pitchFamily="18" charset="0"/>
              </a:rPr>
              <a:t>NPP – National Polar-orbiting Partnership (launched 10/28/2011) – formerly National Polar-orbiting Operational Environmental Satellite System (NPOESS)</a:t>
            </a:r>
          </a:p>
          <a:p>
            <a:r>
              <a:rPr lang="en-US" dirty="0" err="1" smtClean="0">
                <a:latin typeface="Times New Roman" pitchFamily="18" charset="0"/>
              </a:rPr>
              <a:t>Verner</a:t>
            </a:r>
            <a:r>
              <a:rPr lang="en-US" dirty="0" smtClean="0">
                <a:latin typeface="Times New Roman" pitchFamily="18" charset="0"/>
              </a:rPr>
              <a:t> Suomi (U. Wisconsin)</a:t>
            </a:r>
          </a:p>
          <a:p>
            <a:r>
              <a:rPr lang="en-US" dirty="0" smtClean="0">
                <a:latin typeface="Times New Roman" pitchFamily="18" charset="0"/>
              </a:rPr>
              <a:t>VIIRS – Visible Infrared Imaging Radiometer Suite</a:t>
            </a: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itchFamily="34" charset="0"/>
                <a:ea typeface="ＭＳ Ｐゴシック" pitchFamily="34" charset="-128"/>
              </a:defRPr>
            </a:lvl1pPr>
            <a:lvl2pPr marL="736189" indent="-283150" eaLnBrk="0" hangingPunct="0">
              <a:defRPr sz="1000">
                <a:solidFill>
                  <a:schemeClr val="tx1"/>
                </a:solidFill>
                <a:latin typeface="Arial" pitchFamily="34" charset="0"/>
                <a:ea typeface="ＭＳ Ｐゴシック" pitchFamily="34" charset="-128"/>
              </a:defRPr>
            </a:lvl2pPr>
            <a:lvl3pPr marL="1132600" indent="-226520" eaLnBrk="0" hangingPunct="0">
              <a:defRPr sz="1000">
                <a:solidFill>
                  <a:schemeClr val="tx1"/>
                </a:solidFill>
                <a:latin typeface="Arial" pitchFamily="34" charset="0"/>
                <a:ea typeface="ＭＳ Ｐゴシック" pitchFamily="34" charset="-128"/>
              </a:defRPr>
            </a:lvl3pPr>
            <a:lvl4pPr marL="1585639" indent="-226520" eaLnBrk="0" hangingPunct="0">
              <a:defRPr sz="1000">
                <a:solidFill>
                  <a:schemeClr val="tx1"/>
                </a:solidFill>
                <a:latin typeface="Arial" pitchFamily="34" charset="0"/>
                <a:ea typeface="ＭＳ Ｐゴシック" pitchFamily="34" charset="-128"/>
              </a:defRPr>
            </a:lvl4pPr>
            <a:lvl5pPr marL="2038679" indent="-226520" eaLnBrk="0" hangingPunct="0">
              <a:defRPr sz="1000">
                <a:solidFill>
                  <a:schemeClr val="tx1"/>
                </a:solidFill>
                <a:latin typeface="Arial" pitchFamily="34" charset="0"/>
                <a:ea typeface="ＭＳ Ｐゴシック" pitchFamily="34" charset="-128"/>
              </a:defRPr>
            </a:lvl5pPr>
            <a:lvl6pPr marL="2491718" indent="-22652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44759" indent="-22652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397798" indent="-22652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50838" indent="-22652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fld id="{4FBDB7AC-B5EA-4786-BB44-9E1C1DAE35D8}" type="slidenum">
              <a:rPr lang="en-US" sz="1200">
                <a:solidFill>
                  <a:srgbClr val="000000"/>
                </a:solidFill>
                <a:latin typeface="Times New Roman" pitchFamily="18" charset="0"/>
              </a:rPr>
              <a:pPr eaLnBrk="1" hangingPunct="1"/>
              <a:t>14</a:t>
            </a:fld>
            <a:endParaRPr lang="en-US" sz="1200">
              <a:solidFill>
                <a:srgbClr val="000000"/>
              </a:solidFill>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2822">
              <a:spcBef>
                <a:spcPct val="0"/>
              </a:spcBef>
            </a:pPr>
            <a:r>
              <a:rPr lang="en-US" dirty="0" smtClean="0">
                <a:latin typeface="Calibri" pitchFamily="34" charset="0"/>
              </a:rPr>
              <a:t>We used temperature, precipitation, and potential evapotranspiration data provided by NDLAS (National Data Land Assimilation System), a NASA sponsored  effort modeling vegetation, land surface, and atmospheric conditions at 12 km resolution, to build base data sets of SPI (Standardized Precipitation Index), SPEI (Standardized Precipitation and Evapotranspiration Index), and an index newly developed in our project, </a:t>
            </a:r>
            <a:r>
              <a:rPr lang="ja-JP" altLang="en-US" dirty="0" smtClean="0">
                <a:latin typeface="Calibri" pitchFamily="34" charset="0"/>
              </a:rPr>
              <a:t>‘</a:t>
            </a:r>
            <a:r>
              <a:rPr lang="en-US" altLang="ja-JP" dirty="0" smtClean="0">
                <a:latin typeface="Calibri" pitchFamily="34" charset="0"/>
              </a:rPr>
              <a:t>STI</a:t>
            </a:r>
            <a:r>
              <a:rPr lang="ja-JP" altLang="en-US" dirty="0" smtClean="0">
                <a:latin typeface="Calibri" pitchFamily="34" charset="0"/>
              </a:rPr>
              <a:t>’</a:t>
            </a:r>
            <a:r>
              <a:rPr lang="en-US" altLang="ja-JP" dirty="0" smtClean="0">
                <a:latin typeface="Calibri" pitchFamily="34" charset="0"/>
              </a:rPr>
              <a:t> (Standardized Temperature Index).  The NLDAS data were validated against observational data and found to be accurate enough to provide good individual index estimates. We are currently working to combine these into a single index (see for example the lower map, labeled </a:t>
            </a:r>
            <a:r>
              <a:rPr lang="ja-JP" altLang="en-US" dirty="0" smtClean="0">
                <a:latin typeface="Calibri" pitchFamily="34" charset="0"/>
              </a:rPr>
              <a:t>‘</a:t>
            </a:r>
            <a:r>
              <a:rPr lang="en-US" altLang="ja-JP" dirty="0" smtClean="0">
                <a:latin typeface="Calibri" pitchFamily="34" charset="0"/>
              </a:rPr>
              <a:t>combined</a:t>
            </a:r>
            <a:r>
              <a:rPr lang="ja-JP" altLang="en-US" dirty="0" smtClean="0">
                <a:latin typeface="Calibri" pitchFamily="34" charset="0"/>
              </a:rPr>
              <a:t>’</a:t>
            </a:r>
            <a:r>
              <a:rPr lang="en-US" altLang="ja-JP" dirty="0" smtClean="0">
                <a:latin typeface="Calibri" pitchFamily="34" charset="0"/>
              </a:rPr>
              <a:t> , as a way to represent the total effect of heat and drought on birds, and biodiversity generally.  Additionally, the potential evapotranspiration variable in NLDAS will be used to compare and evaluate simpler methods of obtaining potential evapotranspiration, which will be needed in our scenario studies."  </a:t>
            </a:r>
          </a:p>
          <a:p>
            <a:pPr defTabSz="932822"/>
            <a:endParaRPr lang="en-US" dirty="0" smtClean="0">
              <a:latin typeface="Times New Roman" pitchFamily="18"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itchFamily="34" charset="0"/>
                <a:ea typeface="ＭＳ Ｐゴシック" pitchFamily="34" charset="-128"/>
              </a:defRPr>
            </a:lvl1pPr>
            <a:lvl2pPr marL="736189" indent="-283150" eaLnBrk="0" hangingPunct="0">
              <a:defRPr sz="1000">
                <a:solidFill>
                  <a:schemeClr val="tx1"/>
                </a:solidFill>
                <a:latin typeface="Arial" pitchFamily="34" charset="0"/>
                <a:ea typeface="ＭＳ Ｐゴシック" pitchFamily="34" charset="-128"/>
              </a:defRPr>
            </a:lvl2pPr>
            <a:lvl3pPr marL="1132600" indent="-226520" eaLnBrk="0" hangingPunct="0">
              <a:defRPr sz="1000">
                <a:solidFill>
                  <a:schemeClr val="tx1"/>
                </a:solidFill>
                <a:latin typeface="Arial" pitchFamily="34" charset="0"/>
                <a:ea typeface="ＭＳ Ｐゴシック" pitchFamily="34" charset="-128"/>
              </a:defRPr>
            </a:lvl3pPr>
            <a:lvl4pPr marL="1585639" indent="-226520" eaLnBrk="0" hangingPunct="0">
              <a:defRPr sz="1000">
                <a:solidFill>
                  <a:schemeClr val="tx1"/>
                </a:solidFill>
                <a:latin typeface="Arial" pitchFamily="34" charset="0"/>
                <a:ea typeface="ＭＳ Ｐゴシック" pitchFamily="34" charset="-128"/>
              </a:defRPr>
            </a:lvl4pPr>
            <a:lvl5pPr marL="2038679" indent="-226520" eaLnBrk="0" hangingPunct="0">
              <a:defRPr sz="1000">
                <a:solidFill>
                  <a:schemeClr val="tx1"/>
                </a:solidFill>
                <a:latin typeface="Arial" pitchFamily="34" charset="0"/>
                <a:ea typeface="ＭＳ Ｐゴシック" pitchFamily="34" charset="-128"/>
              </a:defRPr>
            </a:lvl5pPr>
            <a:lvl6pPr marL="2491718" indent="-22652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44759" indent="-22652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397798" indent="-22652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50838" indent="-22652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hangingPunct="1"/>
            <a:fld id="{A68ED865-3DF7-4AE4-96DE-6C06EBB37830}" type="slidenum">
              <a:rPr lang="en-US" sz="1200">
                <a:solidFill>
                  <a:prstClr val="black"/>
                </a:solidFill>
                <a:latin typeface="Times New Roman" pitchFamily="18" charset="0"/>
              </a:rPr>
              <a:pPr eaLnBrk="1" hangingPunct="1"/>
              <a:t>15</a:t>
            </a:fld>
            <a:endParaRPr lang="en-US" sz="1200">
              <a:solidFill>
                <a:prstClr val="black"/>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338BBF-F333-4622-B4F3-B4029E739167}" type="datetime1">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2681573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FCC2E5-35D2-465D-BE8B-E694F8670A2B}" type="datetime1">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39777483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fld id="{1B883C89-6883-49D9-8C37-760DBE868273}" type="slidenum">
              <a:rPr lang="en-US"/>
              <a:pPr/>
              <a:t>‹#›</a:t>
            </a:fld>
            <a:endParaRPr lang="en-US"/>
          </a:p>
        </p:txBody>
      </p:sp>
    </p:spTree>
    <p:extLst>
      <p:ext uri="{BB962C8B-B14F-4D97-AF65-F5344CB8AC3E}">
        <p14:creationId xmlns:p14="http://schemas.microsoft.com/office/powerpoint/2010/main" val="175130292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fld id="{E1DE689F-45F5-41D7-9DF9-0797FFE060FE}" type="slidenum">
              <a:rPr lang="en-US"/>
              <a:pPr/>
              <a:t>‹#›</a:t>
            </a:fld>
            <a:endParaRPr lang="en-US"/>
          </a:p>
        </p:txBody>
      </p:sp>
    </p:spTree>
    <p:extLst>
      <p:ext uri="{BB962C8B-B14F-4D97-AF65-F5344CB8AC3E}">
        <p14:creationId xmlns:p14="http://schemas.microsoft.com/office/powerpoint/2010/main" val="243789637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D1F43570-598F-4F1E-BBE3-1A613D128032}" type="slidenum">
              <a:rPr lang="en-US"/>
              <a:pPr/>
              <a:t>‹#›</a:t>
            </a:fld>
            <a:endParaRPr lang="en-US"/>
          </a:p>
        </p:txBody>
      </p:sp>
    </p:spTree>
    <p:extLst>
      <p:ext uri="{BB962C8B-B14F-4D97-AF65-F5344CB8AC3E}">
        <p14:creationId xmlns:p14="http://schemas.microsoft.com/office/powerpoint/2010/main" val="311992142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fld id="{6924A5A3-6EAD-4803-B054-A7D0BD668789}" type="slidenum">
              <a:rPr lang="en-US"/>
              <a:pPr/>
              <a:t>‹#›</a:t>
            </a:fld>
            <a:endParaRPr lang="en-US"/>
          </a:p>
        </p:txBody>
      </p:sp>
    </p:spTree>
    <p:extLst>
      <p:ext uri="{BB962C8B-B14F-4D97-AF65-F5344CB8AC3E}">
        <p14:creationId xmlns:p14="http://schemas.microsoft.com/office/powerpoint/2010/main" val="282418222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B39C82A6-E7FF-45D6-B6EF-11B0B5F2325F}" type="slidenum">
              <a:rPr lang="en-US"/>
              <a:pPr/>
              <a:t>‹#›</a:t>
            </a:fld>
            <a:endParaRPr lang="en-US"/>
          </a:p>
        </p:txBody>
      </p:sp>
    </p:spTree>
    <p:extLst>
      <p:ext uri="{BB962C8B-B14F-4D97-AF65-F5344CB8AC3E}">
        <p14:creationId xmlns:p14="http://schemas.microsoft.com/office/powerpoint/2010/main" val="301166456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BCBFBCD1-EE99-40C7-AC21-AB4B0F00CA9D}" type="slidenum">
              <a:rPr lang="en-US"/>
              <a:pPr/>
              <a:t>‹#›</a:t>
            </a:fld>
            <a:endParaRPr lang="en-US"/>
          </a:p>
        </p:txBody>
      </p:sp>
    </p:spTree>
    <p:extLst>
      <p:ext uri="{BB962C8B-B14F-4D97-AF65-F5344CB8AC3E}">
        <p14:creationId xmlns:p14="http://schemas.microsoft.com/office/powerpoint/2010/main" val="38066815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18B95F70-ED9C-4E60-A383-8B41A52BC443}" type="slidenum">
              <a:rPr lang="en-US"/>
              <a:pPr/>
              <a:t>‹#›</a:t>
            </a:fld>
            <a:endParaRPr lang="en-US"/>
          </a:p>
        </p:txBody>
      </p:sp>
    </p:spTree>
    <p:extLst>
      <p:ext uri="{BB962C8B-B14F-4D97-AF65-F5344CB8AC3E}">
        <p14:creationId xmlns:p14="http://schemas.microsoft.com/office/powerpoint/2010/main" val="394389092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2FCD1B79-518F-4C16-9D7F-0B7429AE6262}" type="slidenum">
              <a:rPr lang="en-US"/>
              <a:pPr/>
              <a:t>‹#›</a:t>
            </a:fld>
            <a:endParaRPr lang="en-US"/>
          </a:p>
        </p:txBody>
      </p:sp>
    </p:spTree>
    <p:extLst>
      <p:ext uri="{BB962C8B-B14F-4D97-AF65-F5344CB8AC3E}">
        <p14:creationId xmlns:p14="http://schemas.microsoft.com/office/powerpoint/2010/main" val="355753781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7A36A160-5B16-469A-B042-55728D153826}" type="slidenum">
              <a:rPr lang="en-US"/>
              <a:pPr/>
              <a:t>‹#›</a:t>
            </a:fld>
            <a:endParaRPr lang="en-US"/>
          </a:p>
        </p:txBody>
      </p:sp>
    </p:spTree>
    <p:extLst>
      <p:ext uri="{BB962C8B-B14F-4D97-AF65-F5344CB8AC3E}">
        <p14:creationId xmlns:p14="http://schemas.microsoft.com/office/powerpoint/2010/main" val="188511385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5" name="Line 71"/>
          <p:cNvSpPr>
            <a:spLocks noChangeShapeType="1"/>
          </p:cNvSpPr>
          <p:nvPr userDrawn="1"/>
        </p:nvSpPr>
        <p:spPr bwMode="auto">
          <a:xfrm>
            <a:off x="4572000" y="1143000"/>
            <a:ext cx="0" cy="518477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0" y="3752850"/>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5"/>
            <a:ext cx="4438650" cy="523875"/>
          </a:xfrm>
          <a:prstGeom prst="rect">
            <a:avLst/>
          </a:prstGeom>
          <a:noFill/>
          <a:ln>
            <a:noFill/>
          </a:ln>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Co-Is/Partners</a:t>
            </a:r>
          </a:p>
          <a:p>
            <a:pPr fontAlgn="base">
              <a:spcBef>
                <a:spcPct val="0"/>
              </a:spcBef>
              <a:spcAft>
                <a:spcPct val="0"/>
              </a:spcAft>
              <a:defRPr/>
            </a:pPr>
            <a:r>
              <a:rPr lang="en-US" sz="1400" dirty="0" smtClean="0">
                <a:solidFill>
                  <a:srgbClr val="000000"/>
                </a:solidFill>
                <a:latin typeface="Calibri" charset="0"/>
                <a:cs typeface="Arial" charset="0"/>
              </a:rPr>
              <a:t>Name1, Name2, OrgA; Name3, OrgB</a:t>
            </a:r>
          </a:p>
        </p:txBody>
      </p:sp>
      <p:sp>
        <p:nvSpPr>
          <p:cNvPr id="9" name="Text Box 73"/>
          <p:cNvSpPr txBox="1">
            <a:spLocks noChangeArrowheads="1"/>
          </p:cNvSpPr>
          <p:nvPr userDrawn="1"/>
        </p:nvSpPr>
        <p:spPr bwMode="auto">
          <a:xfrm>
            <a:off x="4573588" y="3748088"/>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extLst>
      <p:ext uri="{BB962C8B-B14F-4D97-AF65-F5344CB8AC3E}">
        <p14:creationId xmlns:p14="http://schemas.microsoft.com/office/powerpoint/2010/main" val="33219935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C86E06-4E41-4085-B28C-84FB6A809627}" type="datetime1">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3517946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2401"/>
            <a:ext cx="8001000" cy="685799"/>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22098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738236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fontAlgn="base">
              <a:spcBef>
                <a:spcPct val="0"/>
              </a:spcBef>
              <a:spcAft>
                <a:spcPct val="0"/>
              </a:spcAft>
            </a:pPr>
            <a:fld id="{4373B0E8-331A-4289-B576-E1694062D7CE}"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fld id="{B62598E6-4C66-41F6-8F2A-E854D21391F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74928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fontAlgn="base">
              <a:spcBef>
                <a:spcPct val="0"/>
              </a:spcBef>
              <a:spcAft>
                <a:spcPct val="0"/>
              </a:spcAft>
            </a:pPr>
            <a:fld id="{D4919375-BAB4-4E6C-849D-3B3E8FAAC204}"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fld id="{D25FAC59-EAA1-42B5-B855-87F9311B4BD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915525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fontAlgn="base">
              <a:spcBef>
                <a:spcPct val="0"/>
              </a:spcBef>
              <a:spcAft>
                <a:spcPct val="0"/>
              </a:spcAft>
            </a:pPr>
            <a:fld id="{D3C07601-38AC-403C-9ACC-CD5ABC8A3F73}"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p:txBody>
          <a:bodyPr/>
          <a:lstStyle>
            <a:lvl1pPr>
              <a:defRPr dirty="0"/>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fld id="{14C1CF3A-D834-461E-8BFA-C3017BE07872}"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49447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fontAlgn="base">
              <a:spcBef>
                <a:spcPct val="0"/>
              </a:spcBef>
              <a:spcAft>
                <a:spcPct val="0"/>
              </a:spcAft>
            </a:pPr>
            <a:fld id="{5D1CE152-84E2-472D-8369-2EE1CACC4331}"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8" name="Footer Placeholder 7"/>
          <p:cNvSpPr>
            <a:spLocks noGrp="1"/>
          </p:cNvSpPr>
          <p:nvPr>
            <p:ph type="ftr" sz="quarter" idx="11"/>
          </p:nvPr>
        </p:nvSpPr>
        <p:spPr/>
        <p:txBody>
          <a:bodyPr/>
          <a:lstStyle>
            <a:lvl1pPr>
              <a:defRPr dirty="0"/>
            </a:lvl1p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fld id="{5C02339F-DA7B-497D-B316-5F7A9B8A01A3}"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285593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lgn="l">
              <a:defRPr sz="1100" dirty="0">
                <a:solidFill>
                  <a:schemeClr val="tx1"/>
                </a:solidFill>
                <a:latin typeface="+mn-lt"/>
                <a:cs typeface="Arial" pitchFamily="34" charset="0"/>
              </a:defRPr>
            </a:lvl1pPr>
          </a:lstStyle>
          <a:p>
            <a:pPr>
              <a:defRPr/>
            </a:pPr>
            <a:endParaRPr lang="en-US">
              <a:solidFill>
                <a:prstClr val="black"/>
              </a:solidFill>
            </a:endParaRPr>
          </a:p>
        </p:txBody>
      </p:sp>
      <p:sp>
        <p:nvSpPr>
          <p:cNvPr id="4" name="Slide Number Placeholder 5"/>
          <p:cNvSpPr>
            <a:spLocks noGrp="1"/>
          </p:cNvSpPr>
          <p:nvPr>
            <p:ph type="sldNum" sz="quarter" idx="11"/>
          </p:nvPr>
        </p:nvSpPr>
        <p:spPr>
          <a:xfrm>
            <a:off x="6781800" y="6356350"/>
            <a:ext cx="2133600" cy="365125"/>
          </a:xfrm>
        </p:spPr>
        <p:txBody>
          <a:bodyPr rtlCol="0"/>
          <a:lstStyle>
            <a:lvl1pPr algn="r" fontAlgn="auto">
              <a:spcBef>
                <a:spcPts val="0"/>
              </a:spcBef>
              <a:spcAft>
                <a:spcPts val="0"/>
              </a:spcAft>
              <a:defRPr sz="1100" dirty="0">
                <a:solidFill>
                  <a:schemeClr val="tx1"/>
                </a:solidFill>
                <a:latin typeface="+mn-lt"/>
                <a:ea typeface="+mn-ea"/>
              </a:defRPr>
            </a:lvl1pPr>
          </a:lstStyle>
          <a:p>
            <a:pPr>
              <a:defRPr/>
            </a:pPr>
            <a:r>
              <a:rPr lang="en-US">
                <a:solidFill>
                  <a:prstClr val="black"/>
                </a:solidFill>
              </a:rPr>
              <a:t>Air Quality Applications</a:t>
            </a:r>
          </a:p>
        </p:txBody>
      </p:sp>
    </p:spTree>
    <p:extLst>
      <p:ext uri="{BB962C8B-B14F-4D97-AF65-F5344CB8AC3E}">
        <p14:creationId xmlns:p14="http://schemas.microsoft.com/office/powerpoint/2010/main" val="27818377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lgn="l">
              <a:defRPr sz="1100" dirty="0">
                <a:solidFill>
                  <a:schemeClr val="tx1"/>
                </a:solidFill>
                <a:latin typeface="+mn-lt"/>
                <a:cs typeface="Arial" pitchFamily="34" charset="0"/>
              </a:defRPr>
            </a:lvl1pPr>
          </a:lstStyle>
          <a:p>
            <a:pPr>
              <a:defRPr/>
            </a:pPr>
            <a:endParaRPr lang="en-US">
              <a:solidFill>
                <a:prstClr val="black"/>
              </a:solidFill>
            </a:endParaRPr>
          </a:p>
        </p:txBody>
      </p:sp>
      <p:sp>
        <p:nvSpPr>
          <p:cNvPr id="3" name="Slide Number Placeholder 5"/>
          <p:cNvSpPr>
            <a:spLocks noGrp="1"/>
          </p:cNvSpPr>
          <p:nvPr>
            <p:ph type="sldNum" sz="quarter" idx="11"/>
          </p:nvPr>
        </p:nvSpPr>
        <p:spPr>
          <a:xfrm>
            <a:off x="6781800" y="6356350"/>
            <a:ext cx="2133600" cy="365125"/>
          </a:xfrm>
        </p:spPr>
        <p:txBody>
          <a:bodyPr rtlCol="0"/>
          <a:lstStyle>
            <a:lvl1pPr algn="r" fontAlgn="auto">
              <a:spcBef>
                <a:spcPts val="0"/>
              </a:spcBef>
              <a:spcAft>
                <a:spcPts val="0"/>
              </a:spcAft>
              <a:defRPr sz="1100" dirty="0">
                <a:solidFill>
                  <a:schemeClr val="tx1"/>
                </a:solidFill>
                <a:latin typeface="+mn-lt"/>
                <a:ea typeface="+mn-ea"/>
              </a:defRPr>
            </a:lvl1pPr>
          </a:lstStyle>
          <a:p>
            <a:pPr>
              <a:defRPr/>
            </a:pPr>
            <a:r>
              <a:rPr lang="en-US">
                <a:solidFill>
                  <a:prstClr val="black"/>
                </a:solidFill>
              </a:rPr>
              <a:t>Air Quality Applications</a:t>
            </a:r>
          </a:p>
        </p:txBody>
      </p:sp>
    </p:spTree>
    <p:extLst>
      <p:ext uri="{BB962C8B-B14F-4D97-AF65-F5344CB8AC3E}">
        <p14:creationId xmlns:p14="http://schemas.microsoft.com/office/powerpoint/2010/main" val="113538614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fontAlgn="base">
              <a:spcBef>
                <a:spcPct val="0"/>
              </a:spcBef>
              <a:spcAft>
                <a:spcPct val="0"/>
              </a:spcAft>
            </a:pPr>
            <a:fld id="{86704397-0E9E-4329-AAC8-1A0A4D54E04C}"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p:txBody>
          <a:bodyPr/>
          <a:lstStyle>
            <a:lvl1pPr>
              <a:defRPr dirty="0"/>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fld id="{2B826677-CFC7-4278-BC04-BBED0EE53F7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15549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fontAlgn="base">
              <a:spcBef>
                <a:spcPct val="0"/>
              </a:spcBef>
              <a:spcAft>
                <a:spcPct val="0"/>
              </a:spcAft>
            </a:pPr>
            <a:fld id="{B37BF305-42E1-435E-BB74-078B60432A87}"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p:txBody>
          <a:bodyPr/>
          <a:lstStyle>
            <a:lvl1pPr>
              <a:defRPr dirty="0"/>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fld id="{A7B62CDB-674E-479E-80DC-0BEE5882FBC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0599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fontAlgn="base">
              <a:spcBef>
                <a:spcPct val="0"/>
              </a:spcBef>
              <a:spcAft>
                <a:spcPct val="0"/>
              </a:spcAft>
            </a:pPr>
            <a:fld id="{8C1F2C81-032D-4C0C-A247-09E080553151}"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fld id="{AC23F68F-D854-4D99-8FFE-6318390DCD98}"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6460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A3F492-AD78-4194-B76A-4DBE1B240474}" type="datetime1">
              <a:rPr lang="en-US" smtClean="0">
                <a:solidFill>
                  <a:prstClr val="black">
                    <a:tint val="75000"/>
                  </a:prstClr>
                </a:solidFill>
              </a:r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5271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fontAlgn="base">
              <a:spcBef>
                <a:spcPct val="0"/>
              </a:spcBef>
              <a:spcAft>
                <a:spcPct val="0"/>
              </a:spcAft>
            </a:pPr>
            <a:fld id="{FE92E8BF-2829-4D15-84F3-A3F598808B7D}"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p:txBody>
          <a:bodyPr/>
          <a:lstStyle>
            <a:lvl1pPr>
              <a:defRPr dirty="0"/>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fld id="{FCE75250-F38F-4681-81C0-5DCAF652D38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96828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251CE7CD-C77A-4195-BFCE-99A25B62B7DB}" type="slidenum">
              <a:rPr lang="en-US"/>
              <a:pPr>
                <a:defRPr/>
              </a:pPr>
              <a:t>‹#›</a:t>
            </a:fld>
            <a:endParaRPr lang="en-US" dirty="0"/>
          </a:p>
        </p:txBody>
      </p:sp>
    </p:spTree>
    <p:extLst>
      <p:ext uri="{BB962C8B-B14F-4D97-AF65-F5344CB8AC3E}">
        <p14:creationId xmlns:p14="http://schemas.microsoft.com/office/powerpoint/2010/main" val="314415313"/>
      </p:ext>
    </p:extLst>
  </p:cSld>
  <p:clrMapOvr>
    <a:masterClrMapping/>
  </p:clrMapOvr>
  <p:transition>
    <p:pull dir="l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pPr>
              <a:defRPr/>
            </a:pPr>
            <a:fld id="{CB69EB94-F5EB-46F5-BAB3-74E530CE2776}" type="slidenum">
              <a:rPr lang="en-US"/>
              <a:pPr>
                <a:defRPr/>
              </a:pPr>
              <a:t>‹#›</a:t>
            </a:fld>
            <a:endParaRPr lang="en-US" dirty="0"/>
          </a:p>
        </p:txBody>
      </p:sp>
    </p:spTree>
    <p:extLst>
      <p:ext uri="{BB962C8B-B14F-4D97-AF65-F5344CB8AC3E}">
        <p14:creationId xmlns:p14="http://schemas.microsoft.com/office/powerpoint/2010/main" val="11145401"/>
      </p:ext>
    </p:extLst>
  </p:cSld>
  <p:clrMapOvr>
    <a:masterClrMapping/>
  </p:clrMapOvr>
  <p:transition>
    <p:pull dir="l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pPr>
              <a:defRPr/>
            </a:pPr>
            <a:fld id="{E0AE00F8-7501-42BD-AB1A-C2C2859E2F67}" type="slidenum">
              <a:rPr lang="en-US"/>
              <a:pPr>
                <a:defRPr/>
              </a:pPr>
              <a:t>‹#›</a:t>
            </a:fld>
            <a:endParaRPr lang="en-US" dirty="0"/>
          </a:p>
        </p:txBody>
      </p:sp>
    </p:spTree>
    <p:extLst>
      <p:ext uri="{BB962C8B-B14F-4D97-AF65-F5344CB8AC3E}">
        <p14:creationId xmlns:p14="http://schemas.microsoft.com/office/powerpoint/2010/main" val="2513294817"/>
      </p:ext>
    </p:extLst>
  </p:cSld>
  <p:clrMapOvr>
    <a:masterClrMapping/>
  </p:clrMapOvr>
  <p:transition>
    <p:pull dir="l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pPr>
              <a:defRPr/>
            </a:pPr>
            <a:fld id="{3A934E05-AD9A-4B61-AE20-587C95D94958}" type="slidenum">
              <a:rPr lang="en-US"/>
              <a:pPr>
                <a:defRPr/>
              </a:pPr>
              <a:t>‹#›</a:t>
            </a:fld>
            <a:endParaRPr lang="en-US" dirty="0"/>
          </a:p>
        </p:txBody>
      </p:sp>
    </p:spTree>
    <p:extLst>
      <p:ext uri="{BB962C8B-B14F-4D97-AF65-F5344CB8AC3E}">
        <p14:creationId xmlns:p14="http://schemas.microsoft.com/office/powerpoint/2010/main" val="2980671465"/>
      </p:ext>
    </p:extLst>
  </p:cSld>
  <p:clrMapOvr>
    <a:masterClrMapping/>
  </p:clrMapOvr>
  <p:transition>
    <p:pull dir="l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pPr>
              <a:defRPr/>
            </a:pPr>
            <a:fld id="{1A54C0E5-70C2-48DC-A87B-4839CBA46364}" type="slidenum">
              <a:rPr lang="en-US"/>
              <a:pPr>
                <a:defRPr/>
              </a:pPr>
              <a:t>‹#›</a:t>
            </a:fld>
            <a:endParaRPr lang="en-US" dirty="0"/>
          </a:p>
        </p:txBody>
      </p:sp>
    </p:spTree>
    <p:extLst>
      <p:ext uri="{BB962C8B-B14F-4D97-AF65-F5344CB8AC3E}">
        <p14:creationId xmlns:p14="http://schemas.microsoft.com/office/powerpoint/2010/main" val="365544811"/>
      </p:ext>
    </p:extLst>
  </p:cSld>
  <p:clrMapOvr>
    <a:masterClrMapping/>
  </p:clrMapOvr>
  <p:transition>
    <p:pull dir="l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00326B1B-CA26-47A2-9FD5-206ABBFA3431}" type="slidenum">
              <a:rPr lang="en-US"/>
              <a:pPr>
                <a:defRPr/>
              </a:pPr>
              <a:t>‹#›</a:t>
            </a:fld>
            <a:endParaRPr lang="en-US" dirty="0"/>
          </a:p>
        </p:txBody>
      </p:sp>
    </p:spTree>
    <p:extLst>
      <p:ext uri="{BB962C8B-B14F-4D97-AF65-F5344CB8AC3E}">
        <p14:creationId xmlns:p14="http://schemas.microsoft.com/office/powerpoint/2010/main" val="3519982639"/>
      </p:ext>
    </p:extLst>
  </p:cSld>
  <p:clrMapOvr>
    <a:masterClrMapping/>
  </p:clrMapOvr>
  <p:transition>
    <p:pull dir="l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pPr>
              <a:defRPr/>
            </a:pPr>
            <a:fld id="{94F8DA14-3DD2-4903-87F0-0E7416242EA3}" type="slidenum">
              <a:rPr lang="en-US"/>
              <a:pPr>
                <a:defRPr/>
              </a:pPr>
              <a:t>‹#›</a:t>
            </a:fld>
            <a:endParaRPr lang="en-US" dirty="0"/>
          </a:p>
        </p:txBody>
      </p:sp>
    </p:spTree>
    <p:extLst>
      <p:ext uri="{BB962C8B-B14F-4D97-AF65-F5344CB8AC3E}">
        <p14:creationId xmlns:p14="http://schemas.microsoft.com/office/powerpoint/2010/main" val="1730681524"/>
      </p:ext>
    </p:extLst>
  </p:cSld>
  <p:clrMapOvr>
    <a:masterClrMapping/>
  </p:clrMapOvr>
  <p:transition>
    <p:pull dir="l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5B517479-95D7-4890-8FB1-765F992CEB18}" type="slidenum">
              <a:rPr lang="en-US"/>
              <a:pPr>
                <a:defRPr/>
              </a:pPr>
              <a:t>‹#›</a:t>
            </a:fld>
            <a:endParaRPr lang="en-US" dirty="0"/>
          </a:p>
        </p:txBody>
      </p:sp>
    </p:spTree>
    <p:extLst>
      <p:ext uri="{BB962C8B-B14F-4D97-AF65-F5344CB8AC3E}">
        <p14:creationId xmlns:p14="http://schemas.microsoft.com/office/powerpoint/2010/main" val="76041592"/>
      </p:ext>
    </p:extLst>
  </p:cSld>
  <p:clrMapOvr>
    <a:masterClrMapping/>
  </p:clrMapOvr>
  <p:transition>
    <p:pull dir="l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pPr>
              <a:defRPr/>
            </a:pPr>
            <a:fld id="{68870521-26EA-4FF5-8CE2-B51D84A9E8FF}" type="slidenum">
              <a:rPr lang="en-US"/>
              <a:pPr>
                <a:defRPr/>
              </a:pPr>
              <a:t>‹#›</a:t>
            </a:fld>
            <a:endParaRPr lang="en-US" dirty="0"/>
          </a:p>
        </p:txBody>
      </p:sp>
    </p:spTree>
    <p:extLst>
      <p:ext uri="{BB962C8B-B14F-4D97-AF65-F5344CB8AC3E}">
        <p14:creationId xmlns:p14="http://schemas.microsoft.com/office/powerpoint/2010/main" val="1092185400"/>
      </p:ext>
    </p:extLst>
  </p:cSld>
  <p:clrMapOvr>
    <a:masterClrMapping/>
  </p:clrMapOvr>
  <p:transition>
    <p:pull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098191-B032-4CDD-A48B-37186D74C223}" type="datetime1">
              <a:rPr lang="en-US" smtClean="0">
                <a:solidFill>
                  <a:prstClr val="black">
                    <a:tint val="75000"/>
                  </a:prstClr>
                </a:solidFill>
              </a:r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5674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AE90CD6E-9370-48D3-9968-4B4A654D218A}" type="slidenum">
              <a:rPr lang="en-US"/>
              <a:pPr>
                <a:defRPr/>
              </a:pPr>
              <a:t>‹#›</a:t>
            </a:fld>
            <a:endParaRPr lang="en-US" dirty="0"/>
          </a:p>
        </p:txBody>
      </p:sp>
    </p:spTree>
    <p:extLst>
      <p:ext uri="{BB962C8B-B14F-4D97-AF65-F5344CB8AC3E}">
        <p14:creationId xmlns:p14="http://schemas.microsoft.com/office/powerpoint/2010/main" val="3675825765"/>
      </p:ext>
    </p:extLst>
  </p:cSld>
  <p:clrMapOvr>
    <a:masterClrMapping/>
  </p:clrMapOvr>
  <p:transition>
    <p:pull dir="l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pPr>
              <a:defRPr/>
            </a:pPr>
            <a:fld id="{9C6F614F-F85A-450A-992B-16DFF2F7EF00}" type="slidenum">
              <a:rPr lang="en-US"/>
              <a:pPr>
                <a:defRPr/>
              </a:pPr>
              <a:t>‹#›</a:t>
            </a:fld>
            <a:endParaRPr lang="en-US" dirty="0"/>
          </a:p>
        </p:txBody>
      </p:sp>
    </p:spTree>
    <p:extLst>
      <p:ext uri="{BB962C8B-B14F-4D97-AF65-F5344CB8AC3E}">
        <p14:creationId xmlns:p14="http://schemas.microsoft.com/office/powerpoint/2010/main" val="3572666230"/>
      </p:ext>
    </p:extLst>
  </p:cSld>
  <p:clrMapOvr>
    <a:masterClrMapping/>
  </p:clrMapOvr>
  <p:transition>
    <p:pull dir="l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pPr>
              <a:defRPr/>
            </a:pPr>
            <a:fld id="{2D419FC9-835A-4CE5-887E-3DDB20C83584}" type="slidenum">
              <a:rPr lang="en-US"/>
              <a:pPr>
                <a:defRPr/>
              </a:pPr>
              <a:t>‹#›</a:t>
            </a:fld>
            <a:endParaRPr lang="en-US" dirty="0"/>
          </a:p>
        </p:txBody>
      </p:sp>
    </p:spTree>
    <p:extLst>
      <p:ext uri="{BB962C8B-B14F-4D97-AF65-F5344CB8AC3E}">
        <p14:creationId xmlns:p14="http://schemas.microsoft.com/office/powerpoint/2010/main" val="3372306493"/>
      </p:ext>
    </p:extLst>
  </p:cSld>
  <p:clrMapOvr>
    <a:masterClrMapping/>
  </p:clrMapOvr>
  <p:transition>
    <p:pull dir="l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p:spPr>
        <p:txBody>
          <a:bodyPr wrap="none" anchor="ctr"/>
          <a:lstStyle/>
          <a:p>
            <a:pPr fontAlgn="base">
              <a:spcBef>
                <a:spcPct val="0"/>
              </a:spcBef>
              <a:spcAft>
                <a:spcPct val="0"/>
              </a:spcAft>
            </a:pPr>
            <a:endParaRPr lang="en-US" sz="1000" dirty="0">
              <a:solidFill>
                <a:srgbClr val="000000"/>
              </a:solidFill>
              <a:ea typeface="ＭＳ Ｐゴシック" charset="-128"/>
            </a:endParaRPr>
          </a:p>
        </p:txBody>
      </p:sp>
      <p:sp>
        <p:nvSpPr>
          <p:cNvPr id="5" name="Line 71"/>
          <p:cNvSpPr>
            <a:spLocks noChangeShapeType="1"/>
          </p:cNvSpPr>
          <p:nvPr userDrawn="1"/>
        </p:nvSpPr>
        <p:spPr bwMode="auto">
          <a:xfrm>
            <a:off x="4572000" y="1143000"/>
            <a:ext cx="0" cy="5184775"/>
          </a:xfrm>
          <a:prstGeom prst="line">
            <a:avLst/>
          </a:prstGeom>
          <a:noFill/>
          <a:ln w="9525">
            <a:solidFill>
              <a:schemeClr val="bg2"/>
            </a:solidFill>
            <a:round/>
            <a:headEnd/>
            <a:tailEnd/>
          </a:ln>
        </p:spPr>
        <p:txBody>
          <a:bodyPr wrap="none" anchor="ctr"/>
          <a:lstStyle/>
          <a:p>
            <a:pPr fontAlgn="base">
              <a:spcBef>
                <a:spcPct val="0"/>
              </a:spcBef>
              <a:spcAft>
                <a:spcPct val="0"/>
              </a:spcAft>
            </a:pPr>
            <a:endParaRPr lang="en-US" sz="1000" dirty="0">
              <a:solidFill>
                <a:srgbClr val="000000"/>
              </a:solidFill>
              <a:ea typeface="ＭＳ Ｐゴシック" charset="-128"/>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0" y="3752850"/>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5"/>
            <a:ext cx="4438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Co-Is/Partners</a:t>
            </a:r>
          </a:p>
          <a:p>
            <a:pPr fontAlgn="base">
              <a:spcBef>
                <a:spcPct val="0"/>
              </a:spcBef>
              <a:spcAft>
                <a:spcPct val="0"/>
              </a:spcAft>
              <a:defRPr/>
            </a:pPr>
            <a:r>
              <a:rPr lang="en-US" sz="1400" dirty="0" smtClean="0">
                <a:solidFill>
                  <a:srgbClr val="000000"/>
                </a:solidFill>
                <a:latin typeface="Calibri" charset="0"/>
                <a:cs typeface="Arial" charset="0"/>
              </a:rPr>
              <a:t>Name1, Name2, OrgA; Name3, OrgB</a:t>
            </a:r>
          </a:p>
        </p:txBody>
      </p:sp>
      <p:sp>
        <p:nvSpPr>
          <p:cNvPr id="9" name="Text Box 73"/>
          <p:cNvSpPr txBox="1">
            <a:spLocks noChangeArrowheads="1"/>
          </p:cNvSpPr>
          <p:nvPr userDrawn="1"/>
        </p:nvSpPr>
        <p:spPr bwMode="auto">
          <a:xfrm>
            <a:off x="4573588" y="3748088"/>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extLst>
      <p:ext uri="{BB962C8B-B14F-4D97-AF65-F5344CB8AC3E}">
        <p14:creationId xmlns:p14="http://schemas.microsoft.com/office/powerpoint/2010/main" val="2059746455"/>
      </p:ext>
    </p:extLst>
  </p:cSld>
  <p:clrMapOvr>
    <a:masterClrMapping/>
  </p:clrMapOvr>
  <p:transition>
    <p:pull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7398C-36EE-4C2D-94B3-4DCE836CB18C}" type="datetime1">
              <a:rPr lang="en-US" smtClean="0">
                <a:solidFill>
                  <a:prstClr val="black">
                    <a:tint val="75000"/>
                  </a:prstClr>
                </a:solidFill>
              </a:r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578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D57616-5689-455F-AA19-57BD282B9B6E}" type="datetime1">
              <a:rPr lang="en-US" smtClean="0">
                <a:solidFill>
                  <a:prstClr val="black">
                    <a:tint val="75000"/>
                  </a:prstClr>
                </a:solidFill>
              </a:r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003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CCFBC7-EF36-4888-A615-87A02AA55881}" type="datetime1">
              <a:rPr lang="en-US" smtClean="0">
                <a:solidFill>
                  <a:prstClr val="black">
                    <a:tint val="75000"/>
                  </a:prstClr>
                </a:solidFill>
              </a:rPr>
              <a:t>11/18/2014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2295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BB0AFD-FD62-4070-9643-96AEA6BA41E6}" type="datetime1">
              <a:rPr lang="en-US" smtClean="0">
                <a:solidFill>
                  <a:prstClr val="black">
                    <a:tint val="75000"/>
                  </a:prstClr>
                </a:solidFill>
              </a:rPr>
              <a:t>11/18/2014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582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6552F-FE2B-4D3F-AC6E-87BC0BCB40BE}" type="datetime1">
              <a:rPr lang="en-US" smtClean="0">
                <a:solidFill>
                  <a:prstClr val="black">
                    <a:tint val="75000"/>
                  </a:prstClr>
                </a:solidFill>
              </a:rPr>
              <a:t>11/18/2014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837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BF710A-0310-4DCA-B157-254B9D9EF3C0}" type="datetime1">
              <a:rPr lang="en-US" smtClean="0">
                <a:solidFill>
                  <a:prstClr val="black">
                    <a:tint val="75000"/>
                  </a:prstClr>
                </a:solidFill>
              </a:r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745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33841-B4E1-41D3-8233-502966BADB82}" type="datetime1">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1192438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7EE11D-BD6B-47B2-90C1-93660DA4FD2C}" type="datetime1">
              <a:rPr lang="en-US" smtClean="0">
                <a:solidFill>
                  <a:prstClr val="black">
                    <a:tint val="75000"/>
                  </a:prstClr>
                </a:solidFill>
              </a:rPr>
              <a:t>11/18/2014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489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82B98-602A-4766-AD81-3871F6A4CAA4}" type="datetime1">
              <a:rPr lang="en-US" smtClean="0">
                <a:solidFill>
                  <a:prstClr val="black">
                    <a:tint val="75000"/>
                  </a:prstClr>
                </a:solidFill>
              </a:r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39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8E125-2305-48EA-9B59-0219B6EDF17D}" type="datetime1">
              <a:rPr lang="en-US" smtClean="0">
                <a:solidFill>
                  <a:prstClr val="black">
                    <a:tint val="75000"/>
                  </a:prstClr>
                </a:solidFill>
              </a:rPr>
              <a:t>11/18/2014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000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228600" y="6397625"/>
            <a:ext cx="8763000" cy="277813"/>
          </a:xfrm>
          <a:prstGeom prst="rect">
            <a:avLst/>
          </a:prstGeom>
          <a:noFill/>
          <a:ln>
            <a:noFill/>
          </a:ln>
          <a:extLst/>
        </p:spPr>
        <p:txBody>
          <a:bodyPr>
            <a:spAutoFit/>
          </a:bodyPr>
          <a:lstStyle>
            <a:lvl1pPr eaLnBrk="0" hangingPunct="0">
              <a:tabLst>
                <a:tab pos="8458200" algn="r"/>
              </a:tabLst>
              <a:defRPr>
                <a:solidFill>
                  <a:schemeClr val="tx1"/>
                </a:solidFill>
                <a:latin typeface="Arial" charset="0"/>
                <a:ea typeface="ＭＳ Ｐゴシック" pitchFamily="-106" charset="-128"/>
              </a:defRPr>
            </a:lvl1pPr>
            <a:lvl2pPr marL="742950" indent="-285750" eaLnBrk="0" hangingPunct="0">
              <a:tabLst>
                <a:tab pos="8458200" algn="r"/>
              </a:tabLst>
              <a:defRPr>
                <a:solidFill>
                  <a:schemeClr val="tx1"/>
                </a:solidFill>
                <a:latin typeface="Arial" charset="0"/>
                <a:ea typeface="ＭＳ Ｐゴシック" pitchFamily="-106" charset="-128"/>
              </a:defRPr>
            </a:lvl2pPr>
            <a:lvl3pPr marL="1143000" indent="-228600" eaLnBrk="0" hangingPunct="0">
              <a:tabLst>
                <a:tab pos="8458200" algn="r"/>
              </a:tabLst>
              <a:defRPr>
                <a:solidFill>
                  <a:schemeClr val="tx1"/>
                </a:solidFill>
                <a:latin typeface="Arial" charset="0"/>
                <a:ea typeface="ＭＳ Ｐゴシック" pitchFamily="-106" charset="-128"/>
              </a:defRPr>
            </a:lvl3pPr>
            <a:lvl4pPr marL="1600200" indent="-228600" eaLnBrk="0" hangingPunct="0">
              <a:tabLst>
                <a:tab pos="8458200" algn="r"/>
              </a:tabLst>
              <a:defRPr>
                <a:solidFill>
                  <a:schemeClr val="tx1"/>
                </a:solidFill>
                <a:latin typeface="Arial" charset="0"/>
                <a:ea typeface="ＭＳ Ｐゴシック" pitchFamily="-106" charset="-128"/>
              </a:defRPr>
            </a:lvl4pPr>
            <a:lvl5pPr marL="2057400" indent="-228600" eaLnBrk="0" hangingPunct="0">
              <a:tabLst>
                <a:tab pos="8458200" algn="r"/>
              </a:tabLst>
              <a:defRPr>
                <a:solidFill>
                  <a:schemeClr val="tx1"/>
                </a:solidFill>
                <a:latin typeface="Arial" charset="0"/>
                <a:ea typeface="ＭＳ Ｐゴシック" pitchFamily="-106" charset="-128"/>
              </a:defRPr>
            </a:lvl5pPr>
            <a:lvl6pPr marL="2514600" indent="-228600" eaLnBrk="0" fontAlgn="base" hangingPunct="0">
              <a:spcBef>
                <a:spcPct val="0"/>
              </a:spcBef>
              <a:spcAft>
                <a:spcPct val="0"/>
              </a:spcAft>
              <a:tabLst>
                <a:tab pos="8458200" algn="r"/>
              </a:tabLst>
              <a:defRPr>
                <a:solidFill>
                  <a:schemeClr val="tx1"/>
                </a:solidFill>
                <a:latin typeface="Arial" charset="0"/>
                <a:ea typeface="ＭＳ Ｐゴシック" pitchFamily="-106" charset="-128"/>
              </a:defRPr>
            </a:lvl6pPr>
            <a:lvl7pPr marL="2971800" indent="-228600" eaLnBrk="0" fontAlgn="base" hangingPunct="0">
              <a:spcBef>
                <a:spcPct val="0"/>
              </a:spcBef>
              <a:spcAft>
                <a:spcPct val="0"/>
              </a:spcAft>
              <a:tabLst>
                <a:tab pos="8458200" algn="r"/>
              </a:tabLst>
              <a:defRPr>
                <a:solidFill>
                  <a:schemeClr val="tx1"/>
                </a:solidFill>
                <a:latin typeface="Arial" charset="0"/>
                <a:ea typeface="ＭＳ Ｐゴシック" pitchFamily="-106" charset="-128"/>
              </a:defRPr>
            </a:lvl7pPr>
            <a:lvl8pPr marL="3429000" indent="-228600" eaLnBrk="0" fontAlgn="base" hangingPunct="0">
              <a:spcBef>
                <a:spcPct val="0"/>
              </a:spcBef>
              <a:spcAft>
                <a:spcPct val="0"/>
              </a:spcAft>
              <a:tabLst>
                <a:tab pos="8458200" algn="r"/>
              </a:tabLst>
              <a:defRPr>
                <a:solidFill>
                  <a:schemeClr val="tx1"/>
                </a:solidFill>
                <a:latin typeface="Arial" charset="0"/>
                <a:ea typeface="ＭＳ Ｐゴシック" pitchFamily="-106" charset="-128"/>
              </a:defRPr>
            </a:lvl8pPr>
            <a:lvl9pPr marL="3886200" indent="-228600" eaLnBrk="0" fontAlgn="base" hangingPunct="0">
              <a:spcBef>
                <a:spcPct val="0"/>
              </a:spcBef>
              <a:spcAft>
                <a:spcPct val="0"/>
              </a:spcAft>
              <a:tabLst>
                <a:tab pos="8458200" algn="r"/>
              </a:tabLst>
              <a:defRPr>
                <a:solidFill>
                  <a:schemeClr val="tx1"/>
                </a:solidFill>
                <a:latin typeface="Arial" charset="0"/>
                <a:ea typeface="ＭＳ Ｐゴシック" pitchFamily="-106" charset="-128"/>
              </a:defRPr>
            </a:lvl9pPr>
          </a:lstStyle>
          <a:p>
            <a:pPr eaLnBrk="1" fontAlgn="base" hangingPunct="1">
              <a:spcBef>
                <a:spcPct val="0"/>
              </a:spcBef>
              <a:spcAft>
                <a:spcPct val="0"/>
              </a:spcAft>
              <a:defRPr/>
            </a:pPr>
            <a:r>
              <a:rPr lang="en-US" altLang="en-US" sz="1200" b="1" smtClean="0">
                <a:solidFill>
                  <a:prstClr val="black"/>
                </a:solidFill>
                <a:latin typeface="Calibri" pitchFamily="-106" charset="0"/>
              </a:rPr>
              <a:t>ESD Applied Sciences Program	</a:t>
            </a:r>
          </a:p>
        </p:txBody>
      </p:sp>
      <p:sp>
        <p:nvSpPr>
          <p:cNvPr id="2" name="Title 1"/>
          <p:cNvSpPr>
            <a:spLocks noGrp="1"/>
          </p:cNvSpPr>
          <p:nvPr>
            <p:ph type="ctrTitle"/>
          </p:nvPr>
        </p:nvSpPr>
        <p:spPr>
          <a:xfrm>
            <a:off x="914400" y="152401"/>
            <a:ext cx="8001000" cy="685799"/>
          </a:xfrm>
        </p:spPr>
        <p:txBody>
          <a:bodyPr/>
          <a:lstStyle/>
          <a:p>
            <a:r>
              <a:rPr lang="en-US" smtClean="0"/>
              <a:t>Click to edit Master title style</a:t>
            </a:r>
            <a:endParaRPr lang="en-US"/>
          </a:p>
        </p:txBody>
      </p:sp>
      <p:sp>
        <p:nvSpPr>
          <p:cNvPr id="3" name="Subtitle 2"/>
          <p:cNvSpPr>
            <a:spLocks noGrp="1"/>
          </p:cNvSpPr>
          <p:nvPr>
            <p:ph type="subTitle" idx="1"/>
          </p:nvPr>
        </p:nvSpPr>
        <p:spPr>
          <a:xfrm>
            <a:off x="1447800" y="22098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588783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34" charset="0"/>
              </a:defRPr>
            </a:lvl1pPr>
          </a:lstStyle>
          <a:p>
            <a:pPr fontAlgn="base">
              <a:spcBef>
                <a:spcPct val="0"/>
              </a:spcBef>
              <a:spcAft>
                <a:spcPct val="0"/>
              </a:spcAft>
              <a:defRPr/>
            </a:pPr>
            <a:fld id="{2C9F7668-ADF0-482C-976B-871B9A9EDDAC}"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pPr>
              <a:defRPr/>
            </a:pPr>
            <a:fld id="{7812C7FE-9BFA-421E-A8B3-ADEFB2ABFB2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35921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34" charset="0"/>
              </a:defRPr>
            </a:lvl1pPr>
          </a:lstStyle>
          <a:p>
            <a:pPr fontAlgn="base">
              <a:spcBef>
                <a:spcPct val="0"/>
              </a:spcBef>
              <a:spcAft>
                <a:spcPct val="0"/>
              </a:spcAft>
              <a:defRPr/>
            </a:pPr>
            <a:fld id="{C542690C-AC06-4279-89A4-2C3CBB716F51}"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pPr>
              <a:defRPr/>
            </a:pPr>
            <a:fld id="{F2A5DBFA-58F1-47C9-B645-A480B6A7F90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774826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34" charset="0"/>
              </a:defRPr>
            </a:lvl1pPr>
          </a:lstStyle>
          <a:p>
            <a:pPr fontAlgn="base">
              <a:spcBef>
                <a:spcPct val="0"/>
              </a:spcBef>
              <a:spcAft>
                <a:spcPct val="0"/>
              </a:spcAft>
              <a:defRPr/>
            </a:pPr>
            <a:fld id="{FF0F6318-0166-4A00-BB59-76579F3817C2}"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pPr>
              <a:defRPr/>
            </a:pPr>
            <a:fld id="{C9647E50-5E4C-4255-8482-12A772D72ED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13562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34" charset="0"/>
              </a:defRPr>
            </a:lvl1pPr>
          </a:lstStyle>
          <a:p>
            <a:pPr fontAlgn="base">
              <a:spcBef>
                <a:spcPct val="0"/>
              </a:spcBef>
              <a:spcAft>
                <a:spcPct val="0"/>
              </a:spcAft>
              <a:defRPr/>
            </a:pPr>
            <a:fld id="{2C018416-7AEE-479E-B32A-42CB70900ED3}"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pPr>
              <a:defRPr/>
            </a:pPr>
            <a:fld id="{ECECFEE5-44F1-4A24-8121-DCCC6FDE414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73303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lgn="l">
              <a:defRPr sz="1100">
                <a:solidFill>
                  <a:schemeClr val="tx1"/>
                </a:solidFill>
                <a:latin typeface="+mn-lt"/>
                <a:cs typeface="Arial" pitchFamily="34" charset="0"/>
              </a:defRPr>
            </a:lvl1pPr>
          </a:lstStyle>
          <a:p>
            <a:pPr>
              <a:defRPr/>
            </a:pPr>
            <a:endParaRPr lang="en-US">
              <a:solidFill>
                <a:prstClr val="black"/>
              </a:solidFill>
            </a:endParaRPr>
          </a:p>
        </p:txBody>
      </p:sp>
      <p:sp>
        <p:nvSpPr>
          <p:cNvPr id="4" name="Slide Number Placeholder 5"/>
          <p:cNvSpPr>
            <a:spLocks noGrp="1"/>
          </p:cNvSpPr>
          <p:nvPr>
            <p:ph type="sldNum" sz="quarter" idx="11"/>
          </p:nvPr>
        </p:nvSpPr>
        <p:spPr>
          <a:xfrm>
            <a:off x="6781800" y="6356350"/>
            <a:ext cx="2133600" cy="365125"/>
          </a:xfrm>
        </p:spPr>
        <p:txBody>
          <a:bodyPr rtlCol="0"/>
          <a:lstStyle>
            <a:lvl1pPr algn="r" fontAlgn="auto">
              <a:spcBef>
                <a:spcPts val="0"/>
              </a:spcBef>
              <a:spcAft>
                <a:spcPts val="0"/>
              </a:spcAft>
              <a:defRPr sz="1100">
                <a:solidFill>
                  <a:schemeClr val="tx1"/>
                </a:solidFill>
                <a:latin typeface="+mn-lt"/>
                <a:ea typeface="+mn-ea"/>
              </a:defRPr>
            </a:lvl1pPr>
          </a:lstStyle>
          <a:p>
            <a:pPr>
              <a:defRPr/>
            </a:pPr>
            <a:r>
              <a:rPr lang="en-US">
                <a:solidFill>
                  <a:prstClr val="black"/>
                </a:solidFill>
              </a:rPr>
              <a:t>Air Quality Applications</a:t>
            </a:r>
          </a:p>
        </p:txBody>
      </p:sp>
    </p:spTree>
    <p:extLst>
      <p:ext uri="{BB962C8B-B14F-4D97-AF65-F5344CB8AC3E}">
        <p14:creationId xmlns:p14="http://schemas.microsoft.com/office/powerpoint/2010/main" val="11582819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lgn="l">
              <a:defRPr sz="1100">
                <a:solidFill>
                  <a:schemeClr val="tx1"/>
                </a:solidFill>
                <a:latin typeface="+mn-lt"/>
                <a:cs typeface="Arial" pitchFamily="34" charset="0"/>
              </a:defRPr>
            </a:lvl1pPr>
          </a:lstStyle>
          <a:p>
            <a:pPr>
              <a:defRPr/>
            </a:pPr>
            <a:endParaRPr lang="en-US">
              <a:solidFill>
                <a:prstClr val="black"/>
              </a:solidFill>
            </a:endParaRPr>
          </a:p>
        </p:txBody>
      </p:sp>
      <p:sp>
        <p:nvSpPr>
          <p:cNvPr id="3" name="Slide Number Placeholder 5"/>
          <p:cNvSpPr>
            <a:spLocks noGrp="1"/>
          </p:cNvSpPr>
          <p:nvPr>
            <p:ph type="sldNum" sz="quarter" idx="11"/>
          </p:nvPr>
        </p:nvSpPr>
        <p:spPr>
          <a:xfrm>
            <a:off x="6781800" y="6356350"/>
            <a:ext cx="2133600" cy="365125"/>
          </a:xfrm>
        </p:spPr>
        <p:txBody>
          <a:bodyPr rtlCol="0"/>
          <a:lstStyle>
            <a:lvl1pPr algn="r" fontAlgn="auto">
              <a:spcBef>
                <a:spcPts val="0"/>
              </a:spcBef>
              <a:spcAft>
                <a:spcPts val="0"/>
              </a:spcAft>
              <a:defRPr sz="1100">
                <a:solidFill>
                  <a:schemeClr val="tx1"/>
                </a:solidFill>
                <a:latin typeface="+mn-lt"/>
                <a:ea typeface="+mn-ea"/>
              </a:defRPr>
            </a:lvl1pPr>
          </a:lstStyle>
          <a:p>
            <a:pPr>
              <a:defRPr/>
            </a:pPr>
            <a:r>
              <a:rPr lang="en-US">
                <a:solidFill>
                  <a:prstClr val="black"/>
                </a:solidFill>
              </a:rPr>
              <a:t>Air Quality Applications</a:t>
            </a:r>
          </a:p>
        </p:txBody>
      </p:sp>
    </p:spTree>
    <p:extLst>
      <p:ext uri="{BB962C8B-B14F-4D97-AF65-F5344CB8AC3E}">
        <p14:creationId xmlns:p14="http://schemas.microsoft.com/office/powerpoint/2010/main" val="215790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562196-0ADA-43E6-9043-D1255C45AD59}" type="datetime1">
              <a:rPr lang="en-US" smtClean="0"/>
              <a:t>11/18/2014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924896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34" charset="0"/>
              </a:defRPr>
            </a:lvl1pPr>
          </a:lstStyle>
          <a:p>
            <a:pPr fontAlgn="base">
              <a:spcBef>
                <a:spcPct val="0"/>
              </a:spcBef>
              <a:spcAft>
                <a:spcPct val="0"/>
              </a:spcAft>
              <a:defRPr/>
            </a:pPr>
            <a:fld id="{85C2D5ED-11D5-43C3-87C7-54BD0E60E8D1}"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pPr>
              <a:defRPr/>
            </a:pPr>
            <a:fld id="{BA3CAC55-33BC-431C-AE3A-3B9C5042D4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64106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34" charset="0"/>
              </a:defRPr>
            </a:lvl1pPr>
          </a:lstStyle>
          <a:p>
            <a:pPr fontAlgn="base">
              <a:spcBef>
                <a:spcPct val="0"/>
              </a:spcBef>
              <a:spcAft>
                <a:spcPct val="0"/>
              </a:spcAft>
              <a:defRPr/>
            </a:pPr>
            <a:fld id="{B6B22DFF-DDDC-4412-B90E-A520685094E1}"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pPr>
              <a:defRPr/>
            </a:pPr>
            <a:fld id="{CA5AADD6-5AA3-4066-A178-249E386A710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06633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34" charset="0"/>
              </a:defRPr>
            </a:lvl1pPr>
          </a:lstStyle>
          <a:p>
            <a:pPr fontAlgn="base">
              <a:spcBef>
                <a:spcPct val="0"/>
              </a:spcBef>
              <a:spcAft>
                <a:spcPct val="0"/>
              </a:spcAft>
              <a:defRPr/>
            </a:pPr>
            <a:fld id="{DF2C4417-8154-499E-B2DE-95E7250BE0B6}"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pPr>
              <a:defRPr/>
            </a:pPr>
            <a:fld id="{BF0CF0AB-3AC2-40B1-94DB-57F8B2141F3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928587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Calibri" pitchFamily="34" charset="0"/>
              </a:defRPr>
            </a:lvl1pPr>
          </a:lstStyle>
          <a:p>
            <a:pPr fontAlgn="base">
              <a:spcBef>
                <a:spcPct val="0"/>
              </a:spcBef>
              <a:spcAft>
                <a:spcPct val="0"/>
              </a:spcAft>
              <a:defRPr/>
            </a:pPr>
            <a:fld id="{73D97E3D-B5A4-4070-8659-C9DAC03D949D}" type="datetime1">
              <a:rPr lang="en-US" smtClean="0">
                <a:solidFill>
                  <a:prstClr val="black"/>
                </a:solidFill>
                <a:ea typeface="ＭＳ Ｐゴシック" pitchFamily="34" charset="-128"/>
              </a:rPr>
              <a:t>11/18/2014</a:t>
            </a:fld>
            <a:endParaRPr lang="en-US">
              <a:solidFill>
                <a:prstClr val="black"/>
              </a:solidFill>
              <a:ea typeface="ＭＳ Ｐゴシック" pitchFamily="34" charset="-128"/>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smtClean="0">
                <a:latin typeface="Calibri" pitchFamily="34" charset="0"/>
                <a:ea typeface="ＭＳ Ｐゴシック" pitchFamily="34" charset="-128"/>
              </a:defRPr>
            </a:lvl1pPr>
          </a:lstStyle>
          <a:p>
            <a:pPr>
              <a:defRPr/>
            </a:pPr>
            <a:fld id="{05985923-634B-408B-B61D-799C62B497F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61886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97A4844B-9B27-4575-831C-940715AFCF21}" type="datetime1">
              <a:rPr lang="en-US" smtClean="0">
                <a:solidFill>
                  <a:prstClr val="black">
                    <a:tint val="75000"/>
                  </a:prstClr>
                </a:solidFill>
              </a:rPr>
              <a:t>11/18/2014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5FCC773-EEE3-4EDB-9282-2B8440FEE5C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62570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B9E8C7B-1CE3-4A6B-A7DE-CEA3FB6718F1}" type="datetime1">
              <a:rPr lang="en-US" smtClean="0">
                <a:solidFill>
                  <a:prstClr val="black">
                    <a:tint val="75000"/>
                  </a:prstClr>
                </a:solidFill>
              </a:rPr>
              <a:t>11/18/2014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9141B2-985E-4F08-B8BB-FE7F5E6F676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877049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9695D09E-F61F-475F-A13B-EB5A27E8A9C4}" type="datetime1">
              <a:rPr lang="en-US" smtClean="0">
                <a:solidFill>
                  <a:prstClr val="black">
                    <a:tint val="75000"/>
                  </a:prstClr>
                </a:solidFill>
              </a:rPr>
              <a:t>11/18/2014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909952D-F68E-4E27-8D23-9302F29DFD35}"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96081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670B5BA-E7D6-48D5-8E48-B47D63FF003A}" type="datetime1">
              <a:rPr lang="en-US" smtClean="0">
                <a:solidFill>
                  <a:prstClr val="black">
                    <a:tint val="75000"/>
                  </a:prstClr>
                </a:solidFill>
              </a:rPr>
              <a:t>11/18/2014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B52F997-37D3-4CBE-A28C-9C3FC48DF63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4930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3F4B93FA-5164-49EC-8FA7-38404B5FB3DE}" type="datetime1">
              <a:rPr lang="en-US" smtClean="0">
                <a:solidFill>
                  <a:prstClr val="black">
                    <a:tint val="75000"/>
                  </a:prstClr>
                </a:solidFill>
              </a:rPr>
              <a:t>11/18/2014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9EAB511-C172-4C92-9D72-7DDF4EA606B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80426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04B8408-96B3-40B9-985F-2A77F43D7464}" type="datetime1">
              <a:rPr lang="en-US" smtClean="0">
                <a:solidFill>
                  <a:prstClr val="black">
                    <a:tint val="75000"/>
                  </a:prstClr>
                </a:solidFill>
              </a:rPr>
              <a:t>11/18/2014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A68E092-36E0-4C65-A222-AD1662ADBEF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5994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7A939A-36B5-4862-9E81-84E984D5A8F5}" type="datetime1">
              <a:rPr lang="en-US" smtClean="0"/>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2695732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77017F1-A712-4EE5-971D-76E08AA596BB}" type="datetime1">
              <a:rPr lang="en-US" smtClean="0">
                <a:solidFill>
                  <a:prstClr val="black">
                    <a:tint val="75000"/>
                  </a:prstClr>
                </a:solidFill>
              </a:rPr>
              <a:t>11/18/2014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797F0ED-7502-454A-A7AF-EE87167AA40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4560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62F3646-E899-4DE9-8D4C-80C75ACBBE5C}" type="datetime1">
              <a:rPr lang="en-US" smtClean="0">
                <a:solidFill>
                  <a:prstClr val="black">
                    <a:tint val="75000"/>
                  </a:prstClr>
                </a:solidFill>
              </a:rPr>
              <a:t>11/18/2014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1F54ED3-3BF6-4A66-AE39-CCD2215C491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2679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1D453BC-6143-498C-9D3A-7C7CC0C2F8AE}" type="datetime1">
              <a:rPr lang="en-US" smtClean="0">
                <a:solidFill>
                  <a:prstClr val="black">
                    <a:tint val="75000"/>
                  </a:prstClr>
                </a:solidFill>
              </a:rPr>
              <a:t>11/18/2014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1C55A4D-CCAF-43BC-9390-733C3BC6EC9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8356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CEEFBD7-4A28-428E-9819-0C1D9DA3C466}" type="datetime1">
              <a:rPr lang="en-US" smtClean="0">
                <a:solidFill>
                  <a:prstClr val="black">
                    <a:tint val="75000"/>
                  </a:prstClr>
                </a:solidFill>
              </a:rPr>
              <a:t>11/18/2014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629524E-C4B8-4B4C-80AE-BF8B3DF30E12}"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3280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E54123C-AC8B-468E-A605-C21A288B3B76}" type="datetime1">
              <a:rPr lang="en-US" smtClean="0">
                <a:solidFill>
                  <a:prstClr val="black">
                    <a:tint val="75000"/>
                  </a:prstClr>
                </a:solidFill>
              </a:rPr>
              <a:t>11/18/2014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5D4222C-07ED-40E7-A37B-D32520437E0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24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fld id="{B310C286-8AF3-41D2-82CD-E2A3D012B117}" type="slidenum">
              <a:rPr lang="en-US"/>
              <a:pPr/>
              <a:t>‹#›</a:t>
            </a:fld>
            <a:endParaRPr lang="en-US"/>
          </a:p>
        </p:txBody>
      </p:sp>
    </p:spTree>
    <p:extLst>
      <p:ext uri="{BB962C8B-B14F-4D97-AF65-F5344CB8AC3E}">
        <p14:creationId xmlns:p14="http://schemas.microsoft.com/office/powerpoint/2010/main" val="140189217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fld id="{B95FF86E-C885-438B-9661-477EF132A0D3}" type="slidenum">
              <a:rPr lang="en-US"/>
              <a:pPr/>
              <a:t>‹#›</a:t>
            </a:fld>
            <a:endParaRPr lang="en-US"/>
          </a:p>
        </p:txBody>
      </p:sp>
    </p:spTree>
    <p:extLst>
      <p:ext uri="{BB962C8B-B14F-4D97-AF65-F5344CB8AC3E}">
        <p14:creationId xmlns:p14="http://schemas.microsoft.com/office/powerpoint/2010/main" val="405366555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fld id="{555D42C5-FBFE-4E68-AE81-8C2BD65C36F1}" type="slidenum">
              <a:rPr lang="en-US"/>
              <a:pPr/>
              <a:t>‹#›</a:t>
            </a:fld>
            <a:endParaRPr lang="en-US"/>
          </a:p>
        </p:txBody>
      </p:sp>
    </p:spTree>
    <p:extLst>
      <p:ext uri="{BB962C8B-B14F-4D97-AF65-F5344CB8AC3E}">
        <p14:creationId xmlns:p14="http://schemas.microsoft.com/office/powerpoint/2010/main" val="34187576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fld id="{A897316D-6734-4C51-A9C9-8244528C015B}" type="slidenum">
              <a:rPr lang="en-US"/>
              <a:pPr/>
              <a:t>‹#›</a:t>
            </a:fld>
            <a:endParaRPr lang="en-US"/>
          </a:p>
        </p:txBody>
      </p:sp>
    </p:spTree>
    <p:extLst>
      <p:ext uri="{BB962C8B-B14F-4D97-AF65-F5344CB8AC3E}">
        <p14:creationId xmlns:p14="http://schemas.microsoft.com/office/powerpoint/2010/main" val="30342408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fld id="{C270D98F-AE7D-440F-BAE9-D2981F403595}" type="slidenum">
              <a:rPr lang="en-US"/>
              <a:pPr/>
              <a:t>‹#›</a:t>
            </a:fld>
            <a:endParaRPr lang="en-US"/>
          </a:p>
        </p:txBody>
      </p:sp>
    </p:spTree>
    <p:extLst>
      <p:ext uri="{BB962C8B-B14F-4D97-AF65-F5344CB8AC3E}">
        <p14:creationId xmlns:p14="http://schemas.microsoft.com/office/powerpoint/2010/main" val="34183958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2769E53-2919-4DDC-BC2A-FC015F332904}" type="datetime1">
              <a:rPr lang="en-US" smtClean="0"/>
              <a:t>11/18/2014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19152515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95DE0588-EEF5-463B-852B-F008F967AF2B}" type="slidenum">
              <a:rPr lang="en-US"/>
              <a:pPr/>
              <a:t>‹#›</a:t>
            </a:fld>
            <a:endParaRPr lang="en-US"/>
          </a:p>
        </p:txBody>
      </p:sp>
    </p:spTree>
    <p:extLst>
      <p:ext uri="{BB962C8B-B14F-4D97-AF65-F5344CB8AC3E}">
        <p14:creationId xmlns:p14="http://schemas.microsoft.com/office/powerpoint/2010/main" val="67299265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fld id="{20CBABC6-30DC-45E6-B469-A9687847FB63}" type="slidenum">
              <a:rPr lang="en-US"/>
              <a:pPr/>
              <a:t>‹#›</a:t>
            </a:fld>
            <a:endParaRPr lang="en-US"/>
          </a:p>
        </p:txBody>
      </p:sp>
    </p:spTree>
    <p:extLst>
      <p:ext uri="{BB962C8B-B14F-4D97-AF65-F5344CB8AC3E}">
        <p14:creationId xmlns:p14="http://schemas.microsoft.com/office/powerpoint/2010/main" val="233947570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00C2FBEE-2906-47C8-9647-257C6428227D}" type="slidenum">
              <a:rPr lang="en-US"/>
              <a:pPr/>
              <a:t>‹#›</a:t>
            </a:fld>
            <a:endParaRPr lang="en-US"/>
          </a:p>
        </p:txBody>
      </p:sp>
    </p:spTree>
    <p:extLst>
      <p:ext uri="{BB962C8B-B14F-4D97-AF65-F5344CB8AC3E}">
        <p14:creationId xmlns:p14="http://schemas.microsoft.com/office/powerpoint/2010/main" val="333542951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8B4160F3-A0BE-4423-99E3-6588C4710848}" type="slidenum">
              <a:rPr lang="en-US"/>
              <a:pPr/>
              <a:t>‹#›</a:t>
            </a:fld>
            <a:endParaRPr lang="en-US"/>
          </a:p>
        </p:txBody>
      </p:sp>
    </p:spTree>
    <p:extLst>
      <p:ext uri="{BB962C8B-B14F-4D97-AF65-F5344CB8AC3E}">
        <p14:creationId xmlns:p14="http://schemas.microsoft.com/office/powerpoint/2010/main" val="222331718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A81108ED-7559-4456-8C1D-67F2B57E074A}" type="slidenum">
              <a:rPr lang="en-US"/>
              <a:pPr/>
              <a:t>‹#›</a:t>
            </a:fld>
            <a:endParaRPr lang="en-US"/>
          </a:p>
        </p:txBody>
      </p:sp>
    </p:spTree>
    <p:extLst>
      <p:ext uri="{BB962C8B-B14F-4D97-AF65-F5344CB8AC3E}">
        <p14:creationId xmlns:p14="http://schemas.microsoft.com/office/powerpoint/2010/main" val="423164679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3E4C8A5F-89AF-4BD8-A0C6-BACCD2A43632}" type="slidenum">
              <a:rPr lang="en-US"/>
              <a:pPr/>
              <a:t>‹#›</a:t>
            </a:fld>
            <a:endParaRPr lang="en-US"/>
          </a:p>
        </p:txBody>
      </p:sp>
    </p:spTree>
    <p:extLst>
      <p:ext uri="{BB962C8B-B14F-4D97-AF65-F5344CB8AC3E}">
        <p14:creationId xmlns:p14="http://schemas.microsoft.com/office/powerpoint/2010/main" val="172795065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9220C5D7-0279-4CBC-9EF7-EB4D2EB2D1B1}" type="slidenum">
              <a:rPr lang="en-US"/>
              <a:pPr/>
              <a:t>‹#›</a:t>
            </a:fld>
            <a:endParaRPr lang="en-US"/>
          </a:p>
        </p:txBody>
      </p:sp>
    </p:spTree>
    <p:extLst>
      <p:ext uri="{BB962C8B-B14F-4D97-AF65-F5344CB8AC3E}">
        <p14:creationId xmlns:p14="http://schemas.microsoft.com/office/powerpoint/2010/main" val="60448401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0"/>
            <a:ext cx="9144000" cy="6858000"/>
          </a:xfrm>
          <a:prstGeom prst="rect">
            <a:avLst/>
          </a:prstGeom>
          <a:noFill/>
          <a:ln w="9525">
            <a:solidFill>
              <a:schemeClr val="tx1"/>
            </a:solidFill>
            <a:miter lim="800000"/>
            <a:headEnd/>
            <a:tailEnd/>
          </a:ln>
          <a:extLst/>
        </p:spPr>
        <p:txBody>
          <a:bodyPr wrap="none" anchor="ct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mtClean="0">
              <a:solidFill>
                <a:srgbClr val="000000"/>
              </a:solidFill>
            </a:endParaRPr>
          </a:p>
        </p:txBody>
      </p:sp>
      <p:sp>
        <p:nvSpPr>
          <p:cNvPr id="6" name="Rectangle 5"/>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7" name="Picture 2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0"/>
          <p:cNvSpPr>
            <a:spLocks noChangeShapeType="1"/>
          </p:cNvSpPr>
          <p:nvPr userDrawn="1"/>
        </p:nvSpPr>
        <p:spPr bwMode="auto">
          <a:xfrm>
            <a:off x="0" y="3784600"/>
            <a:ext cx="91440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9" name="Line 71"/>
          <p:cNvSpPr>
            <a:spLocks noChangeShapeType="1"/>
          </p:cNvSpPr>
          <p:nvPr userDrawn="1"/>
        </p:nvSpPr>
        <p:spPr bwMode="auto">
          <a:xfrm>
            <a:off x="4572000" y="1143000"/>
            <a:ext cx="0" cy="518477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12" name="Text Box 72"/>
          <p:cNvSpPr txBox="1">
            <a:spLocks noChangeArrowheads="1"/>
          </p:cNvSpPr>
          <p:nvPr userDrawn="1"/>
        </p:nvSpPr>
        <p:spPr bwMode="auto">
          <a:xfrm>
            <a:off x="76200" y="990600"/>
            <a:ext cx="3468688" cy="304800"/>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Objective</a:t>
            </a:r>
          </a:p>
        </p:txBody>
      </p:sp>
      <p:sp>
        <p:nvSpPr>
          <p:cNvPr id="13" name="Text Box 73"/>
          <p:cNvSpPr txBox="1">
            <a:spLocks noChangeArrowheads="1"/>
          </p:cNvSpPr>
          <p:nvPr userDrawn="1"/>
        </p:nvSpPr>
        <p:spPr bwMode="auto">
          <a:xfrm>
            <a:off x="76200" y="3752850"/>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Approach</a:t>
            </a:r>
          </a:p>
        </p:txBody>
      </p:sp>
      <p:sp>
        <p:nvSpPr>
          <p:cNvPr id="14" name="Text Box 74"/>
          <p:cNvSpPr txBox="1">
            <a:spLocks noChangeArrowheads="1"/>
          </p:cNvSpPr>
          <p:nvPr userDrawn="1"/>
        </p:nvSpPr>
        <p:spPr bwMode="auto">
          <a:xfrm>
            <a:off x="76200" y="5953125"/>
            <a:ext cx="4438650" cy="523875"/>
          </a:xfrm>
          <a:prstGeom prst="rect">
            <a:avLst/>
          </a:prstGeom>
          <a:noFill/>
          <a:ln>
            <a:noFill/>
          </a:ln>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Co-Is/Partners</a:t>
            </a:r>
          </a:p>
          <a:p>
            <a:pPr fontAlgn="base">
              <a:spcBef>
                <a:spcPct val="0"/>
              </a:spcBef>
              <a:spcAft>
                <a:spcPct val="0"/>
              </a:spcAft>
              <a:defRPr/>
            </a:pPr>
            <a:r>
              <a:rPr lang="en-US" sz="1400" dirty="0" smtClean="0">
                <a:solidFill>
                  <a:srgbClr val="000000"/>
                </a:solidFill>
                <a:latin typeface="Calibri" charset="0"/>
                <a:cs typeface="Arial" charset="0"/>
              </a:rPr>
              <a:t>Name1, Name2, OrgA; Name3, OrgB</a:t>
            </a:r>
          </a:p>
        </p:txBody>
      </p:sp>
      <p:sp>
        <p:nvSpPr>
          <p:cNvPr id="15" name="Text Box 73"/>
          <p:cNvSpPr txBox="1">
            <a:spLocks noChangeArrowheads="1"/>
          </p:cNvSpPr>
          <p:nvPr userDrawn="1"/>
        </p:nvSpPr>
        <p:spPr bwMode="auto">
          <a:xfrm>
            <a:off x="4573588" y="3748088"/>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extLst>
      <p:ext uri="{BB962C8B-B14F-4D97-AF65-F5344CB8AC3E}">
        <p14:creationId xmlns:p14="http://schemas.microsoft.com/office/powerpoint/2010/main" val="168943472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fld id="{B310C286-8AF3-41D2-82CD-E2A3D012B117}" type="slidenum">
              <a:rPr lang="en-US"/>
              <a:pPr/>
              <a:t>‹#›</a:t>
            </a:fld>
            <a:endParaRPr lang="en-US"/>
          </a:p>
        </p:txBody>
      </p:sp>
    </p:spTree>
    <p:extLst>
      <p:ext uri="{BB962C8B-B14F-4D97-AF65-F5344CB8AC3E}">
        <p14:creationId xmlns:p14="http://schemas.microsoft.com/office/powerpoint/2010/main" val="104875411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fld id="{B95FF86E-C885-438B-9661-477EF132A0D3}" type="slidenum">
              <a:rPr lang="en-US"/>
              <a:pPr/>
              <a:t>‹#›</a:t>
            </a:fld>
            <a:endParaRPr lang="en-US"/>
          </a:p>
        </p:txBody>
      </p:sp>
    </p:spTree>
    <p:extLst>
      <p:ext uri="{BB962C8B-B14F-4D97-AF65-F5344CB8AC3E}">
        <p14:creationId xmlns:p14="http://schemas.microsoft.com/office/powerpoint/2010/main" val="87473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437F37-6C6F-472B-9775-E16D0E6C3BE0}" type="datetime1">
              <a:rPr lang="en-US" smtClean="0"/>
              <a:t>11/18/2014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30983710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fld id="{555D42C5-FBFE-4E68-AE81-8C2BD65C36F1}" type="slidenum">
              <a:rPr lang="en-US"/>
              <a:pPr/>
              <a:t>‹#›</a:t>
            </a:fld>
            <a:endParaRPr lang="en-US"/>
          </a:p>
        </p:txBody>
      </p:sp>
    </p:spTree>
    <p:extLst>
      <p:ext uri="{BB962C8B-B14F-4D97-AF65-F5344CB8AC3E}">
        <p14:creationId xmlns:p14="http://schemas.microsoft.com/office/powerpoint/2010/main" val="1789631772"/>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fld id="{A897316D-6734-4C51-A9C9-8244528C015B}" type="slidenum">
              <a:rPr lang="en-US"/>
              <a:pPr/>
              <a:t>‹#›</a:t>
            </a:fld>
            <a:endParaRPr lang="en-US"/>
          </a:p>
        </p:txBody>
      </p:sp>
    </p:spTree>
    <p:extLst>
      <p:ext uri="{BB962C8B-B14F-4D97-AF65-F5344CB8AC3E}">
        <p14:creationId xmlns:p14="http://schemas.microsoft.com/office/powerpoint/2010/main" val="347974374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fld id="{C270D98F-AE7D-440F-BAE9-D2981F403595}" type="slidenum">
              <a:rPr lang="en-US"/>
              <a:pPr/>
              <a:t>‹#›</a:t>
            </a:fld>
            <a:endParaRPr lang="en-US"/>
          </a:p>
        </p:txBody>
      </p:sp>
    </p:spTree>
    <p:extLst>
      <p:ext uri="{BB962C8B-B14F-4D97-AF65-F5344CB8AC3E}">
        <p14:creationId xmlns:p14="http://schemas.microsoft.com/office/powerpoint/2010/main" val="67559177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95DE0588-EEF5-463B-852B-F008F967AF2B}" type="slidenum">
              <a:rPr lang="en-US"/>
              <a:pPr/>
              <a:t>‹#›</a:t>
            </a:fld>
            <a:endParaRPr lang="en-US"/>
          </a:p>
        </p:txBody>
      </p:sp>
    </p:spTree>
    <p:extLst>
      <p:ext uri="{BB962C8B-B14F-4D97-AF65-F5344CB8AC3E}">
        <p14:creationId xmlns:p14="http://schemas.microsoft.com/office/powerpoint/2010/main" val="206200623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fld id="{20CBABC6-30DC-45E6-B469-A9687847FB63}" type="slidenum">
              <a:rPr lang="en-US"/>
              <a:pPr/>
              <a:t>‹#›</a:t>
            </a:fld>
            <a:endParaRPr lang="en-US"/>
          </a:p>
        </p:txBody>
      </p:sp>
    </p:spTree>
    <p:extLst>
      <p:ext uri="{BB962C8B-B14F-4D97-AF65-F5344CB8AC3E}">
        <p14:creationId xmlns:p14="http://schemas.microsoft.com/office/powerpoint/2010/main" val="213737554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00C2FBEE-2906-47C8-9647-257C6428227D}" type="slidenum">
              <a:rPr lang="en-US"/>
              <a:pPr/>
              <a:t>‹#›</a:t>
            </a:fld>
            <a:endParaRPr lang="en-US"/>
          </a:p>
        </p:txBody>
      </p:sp>
    </p:spTree>
    <p:extLst>
      <p:ext uri="{BB962C8B-B14F-4D97-AF65-F5344CB8AC3E}">
        <p14:creationId xmlns:p14="http://schemas.microsoft.com/office/powerpoint/2010/main" val="347710960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8B4160F3-A0BE-4423-99E3-6588C4710848}" type="slidenum">
              <a:rPr lang="en-US"/>
              <a:pPr/>
              <a:t>‹#›</a:t>
            </a:fld>
            <a:endParaRPr lang="en-US"/>
          </a:p>
        </p:txBody>
      </p:sp>
    </p:spTree>
    <p:extLst>
      <p:ext uri="{BB962C8B-B14F-4D97-AF65-F5344CB8AC3E}">
        <p14:creationId xmlns:p14="http://schemas.microsoft.com/office/powerpoint/2010/main" val="80523749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A81108ED-7559-4456-8C1D-67F2B57E074A}" type="slidenum">
              <a:rPr lang="en-US"/>
              <a:pPr/>
              <a:t>‹#›</a:t>
            </a:fld>
            <a:endParaRPr lang="en-US"/>
          </a:p>
        </p:txBody>
      </p:sp>
    </p:spTree>
    <p:extLst>
      <p:ext uri="{BB962C8B-B14F-4D97-AF65-F5344CB8AC3E}">
        <p14:creationId xmlns:p14="http://schemas.microsoft.com/office/powerpoint/2010/main" val="37421878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3E4C8A5F-89AF-4BD8-A0C6-BACCD2A43632}" type="slidenum">
              <a:rPr lang="en-US"/>
              <a:pPr/>
              <a:t>‹#›</a:t>
            </a:fld>
            <a:endParaRPr lang="en-US"/>
          </a:p>
        </p:txBody>
      </p:sp>
    </p:spTree>
    <p:extLst>
      <p:ext uri="{BB962C8B-B14F-4D97-AF65-F5344CB8AC3E}">
        <p14:creationId xmlns:p14="http://schemas.microsoft.com/office/powerpoint/2010/main" val="252364920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9220C5D7-0279-4CBC-9EF7-EB4D2EB2D1B1}" type="slidenum">
              <a:rPr lang="en-US"/>
              <a:pPr/>
              <a:t>‹#›</a:t>
            </a:fld>
            <a:endParaRPr lang="en-US"/>
          </a:p>
        </p:txBody>
      </p:sp>
    </p:spTree>
    <p:extLst>
      <p:ext uri="{BB962C8B-B14F-4D97-AF65-F5344CB8AC3E}">
        <p14:creationId xmlns:p14="http://schemas.microsoft.com/office/powerpoint/2010/main" val="16456581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56813-84A2-4B2A-8D8E-19292C00B9F3}" type="datetime1">
              <a:rPr lang="en-US" smtClean="0"/>
              <a:t>11/18/2014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3587692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0"/>
            <a:ext cx="9144000" cy="6858000"/>
          </a:xfrm>
          <a:prstGeom prst="rect">
            <a:avLst/>
          </a:prstGeom>
          <a:noFill/>
          <a:ln w="9525">
            <a:solidFill>
              <a:schemeClr val="tx1"/>
            </a:solidFill>
            <a:miter lim="800000"/>
            <a:headEnd/>
            <a:tailEnd/>
          </a:ln>
          <a:extLst/>
        </p:spPr>
        <p:txBody>
          <a:bodyPr wrap="none" anchor="ct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mtClean="0">
              <a:solidFill>
                <a:srgbClr val="000000"/>
              </a:solidFill>
            </a:endParaRPr>
          </a:p>
        </p:txBody>
      </p:sp>
      <p:sp>
        <p:nvSpPr>
          <p:cNvPr id="6" name="Rectangle 5"/>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7" name="Picture 2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0"/>
          <p:cNvSpPr>
            <a:spLocks noChangeShapeType="1"/>
          </p:cNvSpPr>
          <p:nvPr userDrawn="1"/>
        </p:nvSpPr>
        <p:spPr bwMode="auto">
          <a:xfrm>
            <a:off x="0" y="3784600"/>
            <a:ext cx="91440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9" name="Line 71"/>
          <p:cNvSpPr>
            <a:spLocks noChangeShapeType="1"/>
          </p:cNvSpPr>
          <p:nvPr userDrawn="1"/>
        </p:nvSpPr>
        <p:spPr bwMode="auto">
          <a:xfrm>
            <a:off x="4572000" y="1143000"/>
            <a:ext cx="0" cy="518477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12" name="Text Box 72"/>
          <p:cNvSpPr txBox="1">
            <a:spLocks noChangeArrowheads="1"/>
          </p:cNvSpPr>
          <p:nvPr userDrawn="1"/>
        </p:nvSpPr>
        <p:spPr bwMode="auto">
          <a:xfrm>
            <a:off x="76200" y="990600"/>
            <a:ext cx="3468688" cy="304800"/>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Objective</a:t>
            </a:r>
          </a:p>
        </p:txBody>
      </p:sp>
      <p:sp>
        <p:nvSpPr>
          <p:cNvPr id="13" name="Text Box 73"/>
          <p:cNvSpPr txBox="1">
            <a:spLocks noChangeArrowheads="1"/>
          </p:cNvSpPr>
          <p:nvPr userDrawn="1"/>
        </p:nvSpPr>
        <p:spPr bwMode="auto">
          <a:xfrm>
            <a:off x="76200" y="3752850"/>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Approach</a:t>
            </a:r>
          </a:p>
        </p:txBody>
      </p:sp>
      <p:sp>
        <p:nvSpPr>
          <p:cNvPr id="14" name="Text Box 74"/>
          <p:cNvSpPr txBox="1">
            <a:spLocks noChangeArrowheads="1"/>
          </p:cNvSpPr>
          <p:nvPr userDrawn="1"/>
        </p:nvSpPr>
        <p:spPr bwMode="auto">
          <a:xfrm>
            <a:off x="76200" y="5953125"/>
            <a:ext cx="4438650" cy="523875"/>
          </a:xfrm>
          <a:prstGeom prst="rect">
            <a:avLst/>
          </a:prstGeom>
          <a:noFill/>
          <a:ln>
            <a:noFill/>
          </a:ln>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Co-Is/Partners</a:t>
            </a:r>
          </a:p>
          <a:p>
            <a:pPr fontAlgn="base">
              <a:spcBef>
                <a:spcPct val="0"/>
              </a:spcBef>
              <a:spcAft>
                <a:spcPct val="0"/>
              </a:spcAft>
              <a:defRPr/>
            </a:pPr>
            <a:r>
              <a:rPr lang="en-US" sz="1400" dirty="0" smtClean="0">
                <a:solidFill>
                  <a:srgbClr val="000000"/>
                </a:solidFill>
                <a:latin typeface="Calibri" charset="0"/>
                <a:cs typeface="Arial" charset="0"/>
              </a:rPr>
              <a:t>Name1, Name2, OrgA; Name3, OrgB</a:t>
            </a:r>
          </a:p>
        </p:txBody>
      </p:sp>
      <p:sp>
        <p:nvSpPr>
          <p:cNvPr id="15" name="Text Box 73"/>
          <p:cNvSpPr txBox="1">
            <a:spLocks noChangeArrowheads="1"/>
          </p:cNvSpPr>
          <p:nvPr userDrawn="1"/>
        </p:nvSpPr>
        <p:spPr bwMode="auto">
          <a:xfrm>
            <a:off x="4573588" y="3748088"/>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extLst>
      <p:ext uri="{BB962C8B-B14F-4D97-AF65-F5344CB8AC3E}">
        <p14:creationId xmlns:p14="http://schemas.microsoft.com/office/powerpoint/2010/main" val="2570686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fld id="{B310C286-8AF3-41D2-82CD-E2A3D012B117}" type="slidenum">
              <a:rPr lang="en-US"/>
              <a:pPr/>
              <a:t>‹#›</a:t>
            </a:fld>
            <a:endParaRPr lang="en-US"/>
          </a:p>
        </p:txBody>
      </p:sp>
    </p:spTree>
    <p:extLst>
      <p:ext uri="{BB962C8B-B14F-4D97-AF65-F5344CB8AC3E}">
        <p14:creationId xmlns:p14="http://schemas.microsoft.com/office/powerpoint/2010/main" val="270957509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fld id="{B95FF86E-C885-438B-9661-477EF132A0D3}" type="slidenum">
              <a:rPr lang="en-US"/>
              <a:pPr/>
              <a:t>‹#›</a:t>
            </a:fld>
            <a:endParaRPr lang="en-US"/>
          </a:p>
        </p:txBody>
      </p:sp>
    </p:spTree>
    <p:extLst>
      <p:ext uri="{BB962C8B-B14F-4D97-AF65-F5344CB8AC3E}">
        <p14:creationId xmlns:p14="http://schemas.microsoft.com/office/powerpoint/2010/main" val="63079516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fld id="{555D42C5-FBFE-4E68-AE81-8C2BD65C36F1}" type="slidenum">
              <a:rPr lang="en-US"/>
              <a:pPr/>
              <a:t>‹#›</a:t>
            </a:fld>
            <a:endParaRPr lang="en-US"/>
          </a:p>
        </p:txBody>
      </p:sp>
    </p:spTree>
    <p:extLst>
      <p:ext uri="{BB962C8B-B14F-4D97-AF65-F5344CB8AC3E}">
        <p14:creationId xmlns:p14="http://schemas.microsoft.com/office/powerpoint/2010/main" val="23783173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fld id="{A897316D-6734-4C51-A9C9-8244528C015B}" type="slidenum">
              <a:rPr lang="en-US"/>
              <a:pPr/>
              <a:t>‹#›</a:t>
            </a:fld>
            <a:endParaRPr lang="en-US"/>
          </a:p>
        </p:txBody>
      </p:sp>
    </p:spTree>
    <p:extLst>
      <p:ext uri="{BB962C8B-B14F-4D97-AF65-F5344CB8AC3E}">
        <p14:creationId xmlns:p14="http://schemas.microsoft.com/office/powerpoint/2010/main" val="376266785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fld id="{C270D98F-AE7D-440F-BAE9-D2981F403595}" type="slidenum">
              <a:rPr lang="en-US"/>
              <a:pPr/>
              <a:t>‹#›</a:t>
            </a:fld>
            <a:endParaRPr lang="en-US"/>
          </a:p>
        </p:txBody>
      </p:sp>
    </p:spTree>
    <p:extLst>
      <p:ext uri="{BB962C8B-B14F-4D97-AF65-F5344CB8AC3E}">
        <p14:creationId xmlns:p14="http://schemas.microsoft.com/office/powerpoint/2010/main" val="410968118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95DE0588-EEF5-463B-852B-F008F967AF2B}" type="slidenum">
              <a:rPr lang="en-US"/>
              <a:pPr/>
              <a:t>‹#›</a:t>
            </a:fld>
            <a:endParaRPr lang="en-US"/>
          </a:p>
        </p:txBody>
      </p:sp>
    </p:spTree>
    <p:extLst>
      <p:ext uri="{BB962C8B-B14F-4D97-AF65-F5344CB8AC3E}">
        <p14:creationId xmlns:p14="http://schemas.microsoft.com/office/powerpoint/2010/main" val="32021649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fld id="{20CBABC6-30DC-45E6-B469-A9687847FB63}" type="slidenum">
              <a:rPr lang="en-US"/>
              <a:pPr/>
              <a:t>‹#›</a:t>
            </a:fld>
            <a:endParaRPr lang="en-US"/>
          </a:p>
        </p:txBody>
      </p:sp>
    </p:spTree>
    <p:extLst>
      <p:ext uri="{BB962C8B-B14F-4D97-AF65-F5344CB8AC3E}">
        <p14:creationId xmlns:p14="http://schemas.microsoft.com/office/powerpoint/2010/main" val="147001304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00C2FBEE-2906-47C8-9647-257C6428227D}" type="slidenum">
              <a:rPr lang="en-US"/>
              <a:pPr/>
              <a:t>‹#›</a:t>
            </a:fld>
            <a:endParaRPr lang="en-US"/>
          </a:p>
        </p:txBody>
      </p:sp>
    </p:spTree>
    <p:extLst>
      <p:ext uri="{BB962C8B-B14F-4D97-AF65-F5344CB8AC3E}">
        <p14:creationId xmlns:p14="http://schemas.microsoft.com/office/powerpoint/2010/main" val="217365112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8B4160F3-A0BE-4423-99E3-6588C4710848}" type="slidenum">
              <a:rPr lang="en-US"/>
              <a:pPr/>
              <a:t>‹#›</a:t>
            </a:fld>
            <a:endParaRPr lang="en-US"/>
          </a:p>
        </p:txBody>
      </p:sp>
    </p:spTree>
    <p:extLst>
      <p:ext uri="{BB962C8B-B14F-4D97-AF65-F5344CB8AC3E}">
        <p14:creationId xmlns:p14="http://schemas.microsoft.com/office/powerpoint/2010/main" val="31906261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362D41-D130-4CEB-947B-2D2AC760473C}" type="datetime1">
              <a:rPr lang="en-US" smtClean="0"/>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34594711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A81108ED-7559-4456-8C1D-67F2B57E074A}" type="slidenum">
              <a:rPr lang="en-US"/>
              <a:pPr/>
              <a:t>‹#›</a:t>
            </a:fld>
            <a:endParaRPr lang="en-US"/>
          </a:p>
        </p:txBody>
      </p:sp>
    </p:spTree>
    <p:extLst>
      <p:ext uri="{BB962C8B-B14F-4D97-AF65-F5344CB8AC3E}">
        <p14:creationId xmlns:p14="http://schemas.microsoft.com/office/powerpoint/2010/main" val="124301066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3E4C8A5F-89AF-4BD8-A0C6-BACCD2A43632}" type="slidenum">
              <a:rPr lang="en-US"/>
              <a:pPr/>
              <a:t>‹#›</a:t>
            </a:fld>
            <a:endParaRPr lang="en-US"/>
          </a:p>
        </p:txBody>
      </p:sp>
    </p:spTree>
    <p:extLst>
      <p:ext uri="{BB962C8B-B14F-4D97-AF65-F5344CB8AC3E}">
        <p14:creationId xmlns:p14="http://schemas.microsoft.com/office/powerpoint/2010/main" val="16268218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9220C5D7-0279-4CBC-9EF7-EB4D2EB2D1B1}" type="slidenum">
              <a:rPr lang="en-US"/>
              <a:pPr/>
              <a:t>‹#›</a:t>
            </a:fld>
            <a:endParaRPr lang="en-US"/>
          </a:p>
        </p:txBody>
      </p:sp>
    </p:spTree>
    <p:extLst>
      <p:ext uri="{BB962C8B-B14F-4D97-AF65-F5344CB8AC3E}">
        <p14:creationId xmlns:p14="http://schemas.microsoft.com/office/powerpoint/2010/main" val="112512705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0"/>
            <a:ext cx="9144000" cy="6858000"/>
          </a:xfrm>
          <a:prstGeom prst="rect">
            <a:avLst/>
          </a:prstGeom>
          <a:noFill/>
          <a:ln w="9525">
            <a:solidFill>
              <a:schemeClr val="tx1"/>
            </a:solidFill>
            <a:miter lim="800000"/>
            <a:headEnd/>
            <a:tailEnd/>
          </a:ln>
          <a:extLst/>
        </p:spPr>
        <p:txBody>
          <a:bodyPr wrap="none" anchor="ct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mtClean="0">
              <a:solidFill>
                <a:srgbClr val="000000"/>
              </a:solidFill>
            </a:endParaRPr>
          </a:p>
        </p:txBody>
      </p:sp>
      <p:sp>
        <p:nvSpPr>
          <p:cNvPr id="6" name="Rectangle 5"/>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7" name="Picture 20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0"/>
          <p:cNvSpPr>
            <a:spLocks noChangeShapeType="1"/>
          </p:cNvSpPr>
          <p:nvPr userDrawn="1"/>
        </p:nvSpPr>
        <p:spPr bwMode="auto">
          <a:xfrm>
            <a:off x="0" y="3784600"/>
            <a:ext cx="91440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9" name="Line 71"/>
          <p:cNvSpPr>
            <a:spLocks noChangeShapeType="1"/>
          </p:cNvSpPr>
          <p:nvPr userDrawn="1"/>
        </p:nvSpPr>
        <p:spPr bwMode="auto">
          <a:xfrm>
            <a:off x="4572000" y="1143000"/>
            <a:ext cx="0" cy="518477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12" name="Text Box 72"/>
          <p:cNvSpPr txBox="1">
            <a:spLocks noChangeArrowheads="1"/>
          </p:cNvSpPr>
          <p:nvPr userDrawn="1"/>
        </p:nvSpPr>
        <p:spPr bwMode="auto">
          <a:xfrm>
            <a:off x="76200" y="990600"/>
            <a:ext cx="3468688" cy="304800"/>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Objective</a:t>
            </a:r>
          </a:p>
        </p:txBody>
      </p:sp>
      <p:sp>
        <p:nvSpPr>
          <p:cNvPr id="13" name="Text Box 73"/>
          <p:cNvSpPr txBox="1">
            <a:spLocks noChangeArrowheads="1"/>
          </p:cNvSpPr>
          <p:nvPr userDrawn="1"/>
        </p:nvSpPr>
        <p:spPr bwMode="auto">
          <a:xfrm>
            <a:off x="76200" y="3752850"/>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Approach</a:t>
            </a:r>
          </a:p>
        </p:txBody>
      </p:sp>
      <p:sp>
        <p:nvSpPr>
          <p:cNvPr id="14" name="Text Box 74"/>
          <p:cNvSpPr txBox="1">
            <a:spLocks noChangeArrowheads="1"/>
          </p:cNvSpPr>
          <p:nvPr userDrawn="1"/>
        </p:nvSpPr>
        <p:spPr bwMode="auto">
          <a:xfrm>
            <a:off x="76200" y="5953125"/>
            <a:ext cx="4438650" cy="523875"/>
          </a:xfrm>
          <a:prstGeom prst="rect">
            <a:avLst/>
          </a:prstGeom>
          <a:noFill/>
          <a:ln>
            <a:noFill/>
          </a:ln>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Co-Is/Partners</a:t>
            </a:r>
          </a:p>
          <a:p>
            <a:pPr fontAlgn="base">
              <a:spcBef>
                <a:spcPct val="0"/>
              </a:spcBef>
              <a:spcAft>
                <a:spcPct val="0"/>
              </a:spcAft>
              <a:defRPr/>
            </a:pPr>
            <a:r>
              <a:rPr lang="en-US" sz="1400" dirty="0" smtClean="0">
                <a:solidFill>
                  <a:srgbClr val="000000"/>
                </a:solidFill>
                <a:latin typeface="Calibri" charset="0"/>
                <a:cs typeface="Arial" charset="0"/>
              </a:rPr>
              <a:t>Name1, Name2, OrgA; Name3, OrgB</a:t>
            </a:r>
          </a:p>
        </p:txBody>
      </p:sp>
      <p:sp>
        <p:nvSpPr>
          <p:cNvPr id="15" name="Text Box 73"/>
          <p:cNvSpPr txBox="1">
            <a:spLocks noChangeArrowheads="1"/>
          </p:cNvSpPr>
          <p:nvPr userDrawn="1"/>
        </p:nvSpPr>
        <p:spPr bwMode="auto">
          <a:xfrm>
            <a:off x="4573588" y="3748088"/>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extLst>
      <p:ext uri="{BB962C8B-B14F-4D97-AF65-F5344CB8AC3E}">
        <p14:creationId xmlns:p14="http://schemas.microsoft.com/office/powerpoint/2010/main" val="94515315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fld id="{7E8E0E07-C9CF-4116-8AEE-89E8B67C49B6}" type="slidenum">
              <a:rPr lang="en-US"/>
              <a:pPr/>
              <a:t>‹#›</a:t>
            </a:fld>
            <a:endParaRPr lang="en-US"/>
          </a:p>
        </p:txBody>
      </p:sp>
    </p:spTree>
    <p:extLst>
      <p:ext uri="{BB962C8B-B14F-4D97-AF65-F5344CB8AC3E}">
        <p14:creationId xmlns:p14="http://schemas.microsoft.com/office/powerpoint/2010/main" val="193654071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fld id="{BF383B92-3658-4068-AD88-30C47144E451}" type="slidenum">
              <a:rPr lang="en-US"/>
              <a:pPr/>
              <a:t>‹#›</a:t>
            </a:fld>
            <a:endParaRPr lang="en-US"/>
          </a:p>
        </p:txBody>
      </p:sp>
    </p:spTree>
    <p:extLst>
      <p:ext uri="{BB962C8B-B14F-4D97-AF65-F5344CB8AC3E}">
        <p14:creationId xmlns:p14="http://schemas.microsoft.com/office/powerpoint/2010/main" val="356576587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fld id="{4F5ECCFD-6357-4A38-9BD8-D51EEA40E796}" type="slidenum">
              <a:rPr lang="en-US"/>
              <a:pPr/>
              <a:t>‹#›</a:t>
            </a:fld>
            <a:endParaRPr lang="en-US"/>
          </a:p>
        </p:txBody>
      </p:sp>
    </p:spTree>
    <p:extLst>
      <p:ext uri="{BB962C8B-B14F-4D97-AF65-F5344CB8AC3E}">
        <p14:creationId xmlns:p14="http://schemas.microsoft.com/office/powerpoint/2010/main" val="283184226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963613" y="1290638"/>
            <a:ext cx="3846512"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90638"/>
            <a:ext cx="3846513" cy="51371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2"/>
          <p:cNvSpPr>
            <a:spLocks noGrp="1" noChangeArrowheads="1"/>
          </p:cNvSpPr>
          <p:nvPr>
            <p:ph type="sldNum" sz="quarter" idx="10"/>
          </p:nvPr>
        </p:nvSpPr>
        <p:spPr>
          <a:ln/>
        </p:spPr>
        <p:txBody>
          <a:bodyPr/>
          <a:lstStyle>
            <a:lvl1pPr>
              <a:defRPr/>
            </a:lvl1pPr>
          </a:lstStyle>
          <a:p>
            <a:fld id="{DB6E1453-3622-4D5F-999E-8176C7D35EB6}" type="slidenum">
              <a:rPr lang="en-US"/>
              <a:pPr/>
              <a:t>‹#›</a:t>
            </a:fld>
            <a:endParaRPr lang="en-US"/>
          </a:p>
        </p:txBody>
      </p:sp>
    </p:spTree>
    <p:extLst>
      <p:ext uri="{BB962C8B-B14F-4D97-AF65-F5344CB8AC3E}">
        <p14:creationId xmlns:p14="http://schemas.microsoft.com/office/powerpoint/2010/main" val="6035583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2"/>
          <p:cNvSpPr>
            <a:spLocks noGrp="1" noChangeArrowheads="1"/>
          </p:cNvSpPr>
          <p:nvPr>
            <p:ph type="sldNum" sz="quarter" idx="10"/>
          </p:nvPr>
        </p:nvSpPr>
        <p:spPr>
          <a:ln/>
        </p:spPr>
        <p:txBody>
          <a:bodyPr/>
          <a:lstStyle>
            <a:lvl1pPr>
              <a:defRPr/>
            </a:lvl1pPr>
          </a:lstStyle>
          <a:p>
            <a:fld id="{B5CBB54F-A98D-4EA7-A3C6-AC41D1F9FC28}" type="slidenum">
              <a:rPr lang="en-US"/>
              <a:pPr/>
              <a:t>‹#›</a:t>
            </a:fld>
            <a:endParaRPr lang="en-US"/>
          </a:p>
        </p:txBody>
      </p:sp>
    </p:spTree>
    <p:extLst>
      <p:ext uri="{BB962C8B-B14F-4D97-AF65-F5344CB8AC3E}">
        <p14:creationId xmlns:p14="http://schemas.microsoft.com/office/powerpoint/2010/main" val="18442407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1CD88037-6330-4CED-A376-D0F307D6F493}" type="slidenum">
              <a:rPr lang="en-US"/>
              <a:pPr/>
              <a:t>‹#›</a:t>
            </a:fld>
            <a:endParaRPr lang="en-US"/>
          </a:p>
        </p:txBody>
      </p:sp>
    </p:spTree>
    <p:extLst>
      <p:ext uri="{BB962C8B-B14F-4D97-AF65-F5344CB8AC3E}">
        <p14:creationId xmlns:p14="http://schemas.microsoft.com/office/powerpoint/2010/main" val="11337087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5CFF07-D3F1-417A-BB45-879016B53098}" type="datetime1">
              <a:rPr lang="en-US" smtClean="0"/>
              <a:t>11/18/2014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3B09B-839D-40DD-9537-D5299FF32042}" type="slidenum">
              <a:rPr lang="en-US" smtClean="0"/>
              <a:t>‹#›</a:t>
            </a:fld>
            <a:endParaRPr lang="en-US"/>
          </a:p>
        </p:txBody>
      </p:sp>
    </p:spTree>
    <p:extLst>
      <p:ext uri="{BB962C8B-B14F-4D97-AF65-F5344CB8AC3E}">
        <p14:creationId xmlns:p14="http://schemas.microsoft.com/office/powerpoint/2010/main" val="20515229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2"/>
          <p:cNvSpPr>
            <a:spLocks noGrp="1" noChangeArrowheads="1"/>
          </p:cNvSpPr>
          <p:nvPr>
            <p:ph type="sldNum" sz="quarter" idx="10"/>
          </p:nvPr>
        </p:nvSpPr>
        <p:spPr>
          <a:ln/>
        </p:spPr>
        <p:txBody>
          <a:bodyPr/>
          <a:lstStyle>
            <a:lvl1pPr>
              <a:defRPr/>
            </a:lvl1pPr>
          </a:lstStyle>
          <a:p>
            <a:fld id="{F7D5B319-8F0A-461B-9E90-844D0A8302E3}" type="slidenum">
              <a:rPr lang="en-US"/>
              <a:pPr/>
              <a:t>‹#›</a:t>
            </a:fld>
            <a:endParaRPr lang="en-US"/>
          </a:p>
        </p:txBody>
      </p:sp>
    </p:spTree>
    <p:extLst>
      <p:ext uri="{BB962C8B-B14F-4D97-AF65-F5344CB8AC3E}">
        <p14:creationId xmlns:p14="http://schemas.microsoft.com/office/powerpoint/2010/main" val="17223810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4825CDE7-ADA2-4759-B228-7D5BB0246400}" type="slidenum">
              <a:rPr lang="en-US"/>
              <a:pPr/>
              <a:t>‹#›</a:t>
            </a:fld>
            <a:endParaRPr lang="en-US"/>
          </a:p>
        </p:txBody>
      </p:sp>
    </p:spTree>
    <p:extLst>
      <p:ext uri="{BB962C8B-B14F-4D97-AF65-F5344CB8AC3E}">
        <p14:creationId xmlns:p14="http://schemas.microsoft.com/office/powerpoint/2010/main" val="91967317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02"/>
          <p:cNvSpPr>
            <a:spLocks noGrp="1" noChangeArrowheads="1"/>
          </p:cNvSpPr>
          <p:nvPr>
            <p:ph type="sldNum" sz="quarter" idx="10"/>
          </p:nvPr>
        </p:nvSpPr>
        <p:spPr>
          <a:ln/>
        </p:spPr>
        <p:txBody>
          <a:bodyPr/>
          <a:lstStyle>
            <a:lvl1pPr>
              <a:defRPr/>
            </a:lvl1pPr>
          </a:lstStyle>
          <a:p>
            <a:fld id="{46191DD9-9D5C-4C60-A57B-1DF217D3E7FE}" type="slidenum">
              <a:rPr lang="en-US"/>
              <a:pPr/>
              <a:t>‹#›</a:t>
            </a:fld>
            <a:endParaRPr lang="en-US"/>
          </a:p>
        </p:txBody>
      </p:sp>
    </p:spTree>
    <p:extLst>
      <p:ext uri="{BB962C8B-B14F-4D97-AF65-F5344CB8AC3E}">
        <p14:creationId xmlns:p14="http://schemas.microsoft.com/office/powerpoint/2010/main" val="2202499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66588" y="1117217"/>
            <a:ext cx="7845425" cy="51371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2877ABDF-18E4-4A3E-A9F2-BE577988CE1B}" type="slidenum">
              <a:rPr lang="en-US"/>
              <a:pPr/>
              <a:t>‹#›</a:t>
            </a:fld>
            <a:endParaRPr lang="en-US"/>
          </a:p>
        </p:txBody>
      </p:sp>
    </p:spTree>
    <p:extLst>
      <p:ext uri="{BB962C8B-B14F-4D97-AF65-F5344CB8AC3E}">
        <p14:creationId xmlns:p14="http://schemas.microsoft.com/office/powerpoint/2010/main" val="209579127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31763"/>
            <a:ext cx="1960563" cy="62960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63613" y="131763"/>
            <a:ext cx="5732462" cy="62960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02"/>
          <p:cNvSpPr>
            <a:spLocks noGrp="1" noChangeArrowheads="1"/>
          </p:cNvSpPr>
          <p:nvPr>
            <p:ph type="sldNum" sz="quarter" idx="10"/>
          </p:nvPr>
        </p:nvSpPr>
        <p:spPr>
          <a:ln/>
        </p:spPr>
        <p:txBody>
          <a:bodyPr/>
          <a:lstStyle>
            <a:lvl1pPr>
              <a:defRPr/>
            </a:lvl1pPr>
          </a:lstStyle>
          <a:p>
            <a:fld id="{CFCBEC81-2EA5-4FC9-A4FB-500583F11553}" type="slidenum">
              <a:rPr lang="en-US"/>
              <a:pPr/>
              <a:t>‹#›</a:t>
            </a:fld>
            <a:endParaRPr lang="en-US"/>
          </a:p>
        </p:txBody>
      </p:sp>
    </p:spTree>
    <p:extLst>
      <p:ext uri="{BB962C8B-B14F-4D97-AF65-F5344CB8AC3E}">
        <p14:creationId xmlns:p14="http://schemas.microsoft.com/office/powerpoint/2010/main" val="400846786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63613" y="131763"/>
            <a:ext cx="7845425" cy="62960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Rectangle 202"/>
          <p:cNvSpPr>
            <a:spLocks noGrp="1" noChangeArrowheads="1"/>
          </p:cNvSpPr>
          <p:nvPr>
            <p:ph type="sldNum" sz="quarter" idx="10"/>
          </p:nvPr>
        </p:nvSpPr>
        <p:spPr>
          <a:ln/>
        </p:spPr>
        <p:txBody>
          <a:bodyPr/>
          <a:lstStyle>
            <a:lvl1pPr>
              <a:defRPr/>
            </a:lvl1pPr>
          </a:lstStyle>
          <a:p>
            <a:fld id="{9EAB7386-261B-4BA0-A3A0-7CC7FC0A5BF1}" type="slidenum">
              <a:rPr lang="en-US"/>
              <a:pPr/>
              <a:t>‹#›</a:t>
            </a:fld>
            <a:endParaRPr lang="en-US"/>
          </a:p>
        </p:txBody>
      </p:sp>
    </p:spTree>
    <p:extLst>
      <p:ext uri="{BB962C8B-B14F-4D97-AF65-F5344CB8AC3E}">
        <p14:creationId xmlns:p14="http://schemas.microsoft.com/office/powerpoint/2010/main" val="302464648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Line 70"/>
          <p:cNvSpPr>
            <a:spLocks noChangeShapeType="1"/>
          </p:cNvSpPr>
          <p:nvPr userDrawn="1"/>
        </p:nvSpPr>
        <p:spPr bwMode="auto">
          <a:xfrm>
            <a:off x="0" y="3784600"/>
            <a:ext cx="91440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5" name="Line 71"/>
          <p:cNvSpPr>
            <a:spLocks noChangeShapeType="1"/>
          </p:cNvSpPr>
          <p:nvPr userDrawn="1"/>
        </p:nvSpPr>
        <p:spPr bwMode="auto">
          <a:xfrm>
            <a:off x="4572000" y="1143000"/>
            <a:ext cx="0" cy="518477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6" name="Text Box 72"/>
          <p:cNvSpPr txBox="1">
            <a:spLocks noChangeArrowheads="1"/>
          </p:cNvSpPr>
          <p:nvPr userDrawn="1"/>
        </p:nvSpPr>
        <p:spPr bwMode="auto">
          <a:xfrm>
            <a:off x="76200" y="990600"/>
            <a:ext cx="3468688" cy="304800"/>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Objective</a:t>
            </a:r>
          </a:p>
        </p:txBody>
      </p:sp>
      <p:sp>
        <p:nvSpPr>
          <p:cNvPr id="7" name="Text Box 73"/>
          <p:cNvSpPr txBox="1">
            <a:spLocks noChangeArrowheads="1"/>
          </p:cNvSpPr>
          <p:nvPr userDrawn="1"/>
        </p:nvSpPr>
        <p:spPr bwMode="auto">
          <a:xfrm>
            <a:off x="76200" y="3752850"/>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Approach</a:t>
            </a:r>
          </a:p>
        </p:txBody>
      </p:sp>
      <p:sp>
        <p:nvSpPr>
          <p:cNvPr id="8" name="Text Box 74"/>
          <p:cNvSpPr txBox="1">
            <a:spLocks noChangeArrowheads="1"/>
          </p:cNvSpPr>
          <p:nvPr userDrawn="1"/>
        </p:nvSpPr>
        <p:spPr bwMode="auto">
          <a:xfrm>
            <a:off x="76200" y="5953125"/>
            <a:ext cx="4438650" cy="523875"/>
          </a:xfrm>
          <a:prstGeom prst="rect">
            <a:avLst/>
          </a:prstGeom>
          <a:noFill/>
          <a:ln>
            <a:noFill/>
          </a:ln>
          <a:extLst/>
        </p:spPr>
        <p:txBody>
          <a:bodyPr>
            <a:spAutoFit/>
          </a:bodyPr>
          <a:lstStyle>
            <a:lvl1pPr marL="117475" indent="-117475" defTabSz="339725" eaLnBrk="0" hangingPunct="0">
              <a:defRPr sz="1000">
                <a:solidFill>
                  <a:schemeClr val="tx1"/>
                </a:solidFill>
                <a:latin typeface="Arial" charset="0"/>
                <a:ea typeface="ＭＳ Ｐゴシック" charset="0"/>
                <a:cs typeface="ＭＳ Ｐゴシック" charset="0"/>
              </a:defRPr>
            </a:lvl1pPr>
            <a:lvl2pPr marL="742950" indent="-285750" defTabSz="339725" eaLnBrk="0" hangingPunct="0">
              <a:defRPr sz="1000">
                <a:solidFill>
                  <a:schemeClr val="tx1"/>
                </a:solidFill>
                <a:latin typeface="Arial" charset="0"/>
                <a:ea typeface="ＭＳ Ｐゴシック" charset="0"/>
              </a:defRPr>
            </a:lvl2pPr>
            <a:lvl3pPr marL="1143000" indent="-228600" defTabSz="339725" eaLnBrk="0" hangingPunct="0">
              <a:defRPr sz="1000">
                <a:solidFill>
                  <a:schemeClr val="tx1"/>
                </a:solidFill>
                <a:latin typeface="Arial" charset="0"/>
                <a:ea typeface="ＭＳ Ｐゴシック" charset="0"/>
              </a:defRPr>
            </a:lvl3pPr>
            <a:lvl4pPr marL="1600200" indent="-228600" defTabSz="339725" eaLnBrk="0" hangingPunct="0">
              <a:defRPr sz="1000">
                <a:solidFill>
                  <a:schemeClr val="tx1"/>
                </a:solidFill>
                <a:latin typeface="Arial" charset="0"/>
                <a:ea typeface="ＭＳ Ｐゴシック" charset="0"/>
              </a:defRPr>
            </a:lvl4pPr>
            <a:lvl5pPr marL="2057400" indent="-228600" defTabSz="339725" eaLnBrk="0" hangingPunct="0">
              <a:defRPr sz="1000">
                <a:solidFill>
                  <a:schemeClr val="tx1"/>
                </a:solidFill>
                <a:latin typeface="Arial" charset="0"/>
                <a:ea typeface="ＭＳ Ｐゴシック" charset="0"/>
              </a:defRPr>
            </a:lvl5pPr>
            <a:lvl6pPr marL="2514600" indent="-228600" defTabSz="339725" eaLnBrk="0" fontAlgn="base" hangingPunct="0">
              <a:spcBef>
                <a:spcPct val="0"/>
              </a:spcBef>
              <a:spcAft>
                <a:spcPct val="0"/>
              </a:spcAft>
              <a:defRPr sz="1000">
                <a:solidFill>
                  <a:schemeClr val="tx1"/>
                </a:solidFill>
                <a:latin typeface="Arial" charset="0"/>
                <a:ea typeface="ＭＳ Ｐゴシック" charset="0"/>
              </a:defRPr>
            </a:lvl6pPr>
            <a:lvl7pPr marL="2971800" indent="-228600" defTabSz="339725" eaLnBrk="0" fontAlgn="base" hangingPunct="0">
              <a:spcBef>
                <a:spcPct val="0"/>
              </a:spcBef>
              <a:spcAft>
                <a:spcPct val="0"/>
              </a:spcAft>
              <a:defRPr sz="1000">
                <a:solidFill>
                  <a:schemeClr val="tx1"/>
                </a:solidFill>
                <a:latin typeface="Arial" charset="0"/>
                <a:ea typeface="ＭＳ Ｐゴシック" charset="0"/>
              </a:defRPr>
            </a:lvl7pPr>
            <a:lvl8pPr marL="3429000" indent="-228600" defTabSz="339725" eaLnBrk="0" fontAlgn="base" hangingPunct="0">
              <a:spcBef>
                <a:spcPct val="0"/>
              </a:spcBef>
              <a:spcAft>
                <a:spcPct val="0"/>
              </a:spcAft>
              <a:defRPr sz="1000">
                <a:solidFill>
                  <a:schemeClr val="tx1"/>
                </a:solidFill>
                <a:latin typeface="Arial" charset="0"/>
                <a:ea typeface="ＭＳ Ｐゴシック" charset="0"/>
              </a:defRPr>
            </a:lvl8pPr>
            <a:lvl9pPr marL="3886200" indent="-228600" defTabSz="339725"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dirty="0" smtClean="0">
                <a:solidFill>
                  <a:srgbClr val="000000"/>
                </a:solidFill>
                <a:latin typeface="Calibri" charset="0"/>
                <a:cs typeface="Comic Sans MS" charset="0"/>
              </a:rPr>
              <a:t>Co-Is/Partners</a:t>
            </a:r>
          </a:p>
          <a:p>
            <a:pPr fontAlgn="base">
              <a:spcBef>
                <a:spcPct val="0"/>
              </a:spcBef>
              <a:spcAft>
                <a:spcPct val="0"/>
              </a:spcAft>
              <a:defRPr/>
            </a:pPr>
            <a:r>
              <a:rPr lang="en-US" sz="1400" dirty="0" smtClean="0">
                <a:solidFill>
                  <a:srgbClr val="000000"/>
                </a:solidFill>
                <a:latin typeface="Calibri" charset="0"/>
                <a:cs typeface="Arial" charset="0"/>
              </a:rPr>
              <a:t>Name1, Name2, </a:t>
            </a:r>
            <a:r>
              <a:rPr lang="en-US" sz="1400" dirty="0" err="1" smtClean="0">
                <a:solidFill>
                  <a:srgbClr val="000000"/>
                </a:solidFill>
                <a:latin typeface="Calibri" charset="0"/>
                <a:cs typeface="Arial" charset="0"/>
              </a:rPr>
              <a:t>OrgA</a:t>
            </a:r>
            <a:r>
              <a:rPr lang="en-US" sz="1400" dirty="0" smtClean="0">
                <a:solidFill>
                  <a:srgbClr val="000000"/>
                </a:solidFill>
                <a:latin typeface="Calibri" charset="0"/>
                <a:cs typeface="Arial" charset="0"/>
              </a:rPr>
              <a:t>; Name3, </a:t>
            </a:r>
            <a:r>
              <a:rPr lang="en-US" sz="1400" dirty="0" err="1" smtClean="0">
                <a:solidFill>
                  <a:srgbClr val="000000"/>
                </a:solidFill>
                <a:latin typeface="Calibri" charset="0"/>
                <a:cs typeface="Arial" charset="0"/>
              </a:rPr>
              <a:t>OrgB</a:t>
            </a:r>
            <a:endParaRPr lang="en-US" sz="1400" dirty="0" smtClean="0">
              <a:solidFill>
                <a:srgbClr val="000000"/>
              </a:solidFill>
              <a:latin typeface="Calibri" charset="0"/>
              <a:cs typeface="Arial" charset="0"/>
            </a:endParaRPr>
          </a:p>
        </p:txBody>
      </p:sp>
      <p:sp>
        <p:nvSpPr>
          <p:cNvPr id="9" name="Text Box 73"/>
          <p:cNvSpPr txBox="1">
            <a:spLocks noChangeArrowheads="1"/>
          </p:cNvSpPr>
          <p:nvPr userDrawn="1"/>
        </p:nvSpPr>
        <p:spPr bwMode="auto">
          <a:xfrm>
            <a:off x="4573588" y="3748088"/>
            <a:ext cx="1463675" cy="307975"/>
          </a:xfrm>
          <a:prstGeom prst="rect">
            <a:avLst/>
          </a:prstGeom>
          <a:noFill/>
          <a:ln>
            <a:noFill/>
          </a:ln>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base">
              <a:spcBef>
                <a:spcPct val="0"/>
              </a:spcBef>
              <a:spcAft>
                <a:spcPct val="0"/>
              </a:spcAft>
              <a:defRPr/>
            </a:pPr>
            <a:r>
              <a:rPr lang="en-US" sz="1400" b="1" u="sng" smtClean="0">
                <a:solidFill>
                  <a:srgbClr val="000000"/>
                </a:solidFill>
                <a:latin typeface="Calibri" charset="0"/>
                <a:cs typeface="Comic Sans MS" charset="0"/>
              </a:rPr>
              <a:t>Key Milestones</a:t>
            </a:r>
          </a:p>
        </p:txBody>
      </p:sp>
      <p:sp>
        <p:nvSpPr>
          <p:cNvPr id="10" name="Rectangle 2"/>
          <p:cNvSpPr>
            <a:spLocks noGrp="1" noChangeArrowheads="1"/>
          </p:cNvSpPr>
          <p:nvPr>
            <p:ph type="ctrTitle"/>
          </p:nvPr>
        </p:nvSpPr>
        <p:spPr>
          <a:xfrm>
            <a:off x="779463" y="138060"/>
            <a:ext cx="7678737" cy="415925"/>
          </a:xfrm>
          <a:prstGeom prst="rect">
            <a:avLst/>
          </a:prstGeom>
        </p:spPr>
        <p:txBody>
          <a:bodyPr/>
          <a:lstStyle>
            <a:lvl1pPr>
              <a:defRPr sz="1600" b="1" i="0">
                <a:solidFill>
                  <a:schemeClr val="tx1"/>
                </a:solidFill>
                <a:latin typeface="+mj-lt"/>
                <a:cs typeface="Comic Sans MS"/>
              </a:defRPr>
            </a:lvl1pPr>
          </a:lstStyle>
          <a:p>
            <a:r>
              <a:rPr lang="en-US" dirty="0"/>
              <a:t>Project Title</a:t>
            </a:r>
          </a:p>
        </p:txBody>
      </p:sp>
      <p:sp>
        <p:nvSpPr>
          <p:cNvPr id="11" name="Rectangle 3"/>
          <p:cNvSpPr>
            <a:spLocks noGrp="1" noChangeArrowheads="1"/>
          </p:cNvSpPr>
          <p:nvPr>
            <p:ph type="subTitle" idx="1"/>
          </p:nvPr>
        </p:nvSpPr>
        <p:spPr>
          <a:xfrm>
            <a:off x="1371600" y="587323"/>
            <a:ext cx="6400800" cy="293687"/>
          </a:xfrm>
          <a:prstGeom prst="rect">
            <a:avLst/>
          </a:prstGeom>
        </p:spPr>
        <p:txBody>
          <a:bodyPr/>
          <a:lstStyle>
            <a:lvl1pPr marL="0" indent="0" algn="ctr">
              <a:buFontTx/>
              <a:buNone/>
              <a:defRPr sz="1400" b="0">
                <a:latin typeface="+mn-lt"/>
                <a:cs typeface="Comic Sans MS"/>
              </a:defRPr>
            </a:lvl1pPr>
          </a:lstStyle>
          <a:p>
            <a:r>
              <a:rPr lang="en-US" dirty="0" smtClean="0"/>
              <a:t>PI:  </a:t>
            </a:r>
            <a:r>
              <a:rPr lang="en-US" dirty="0" err="1" smtClean="0"/>
              <a:t>Firstname</a:t>
            </a:r>
            <a:r>
              <a:rPr lang="en-US" dirty="0" smtClean="0"/>
              <a:t> </a:t>
            </a:r>
            <a:r>
              <a:rPr lang="en-US" dirty="0" err="1" smtClean="0"/>
              <a:t>Lastname</a:t>
            </a:r>
            <a:r>
              <a:rPr lang="en-US" dirty="0" smtClean="0"/>
              <a:t>, Institution</a:t>
            </a:r>
            <a:endParaRPr lang="en-US" dirty="0"/>
          </a:p>
        </p:txBody>
      </p:sp>
    </p:spTree>
    <p:extLst>
      <p:ext uri="{BB962C8B-B14F-4D97-AF65-F5344CB8AC3E}">
        <p14:creationId xmlns:p14="http://schemas.microsoft.com/office/powerpoint/2010/main" val="165162365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02"/>
          <p:cNvSpPr>
            <a:spLocks noGrp="1" noChangeArrowheads="1"/>
          </p:cNvSpPr>
          <p:nvPr>
            <p:ph type="sldNum" sz="quarter" idx="10"/>
          </p:nvPr>
        </p:nvSpPr>
        <p:spPr>
          <a:ln/>
        </p:spPr>
        <p:txBody>
          <a:bodyPr/>
          <a:lstStyle>
            <a:lvl1pPr>
              <a:defRPr/>
            </a:lvl1pPr>
          </a:lstStyle>
          <a:p>
            <a:fld id="{01FC0EF9-4886-4D25-B42F-64710F4E55AC}" type="slidenum">
              <a:rPr lang="en-US"/>
              <a:pPr/>
              <a:t>‹#›</a:t>
            </a:fld>
            <a:endParaRPr lang="en-US"/>
          </a:p>
        </p:txBody>
      </p:sp>
    </p:spTree>
    <p:extLst>
      <p:ext uri="{BB962C8B-B14F-4D97-AF65-F5344CB8AC3E}">
        <p14:creationId xmlns:p14="http://schemas.microsoft.com/office/powerpoint/2010/main" val="142895875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8950" y="131763"/>
            <a:ext cx="6851650" cy="530225"/>
          </a:xfrm>
          <a:prstGeom prst="rect">
            <a:avLst/>
          </a:prstGeom>
        </p:spPr>
        <p:txBody>
          <a:bodyPr/>
          <a:lstStyle>
            <a:lvl1pPr>
              <a:defRPr baseline="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566588" y="1117217"/>
            <a:ext cx="7845425" cy="51371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2"/>
          <p:cNvSpPr>
            <a:spLocks noGrp="1" noChangeArrowheads="1"/>
          </p:cNvSpPr>
          <p:nvPr>
            <p:ph type="sldNum" sz="quarter" idx="10"/>
          </p:nvPr>
        </p:nvSpPr>
        <p:spPr>
          <a:ln/>
        </p:spPr>
        <p:txBody>
          <a:bodyPr/>
          <a:lstStyle>
            <a:lvl1pPr>
              <a:defRPr/>
            </a:lvl1pPr>
          </a:lstStyle>
          <a:p>
            <a:fld id="{B9794784-96A8-4550-9DAF-B1A89122ADDF}" type="slidenum">
              <a:rPr lang="en-US"/>
              <a:pPr/>
              <a:t>‹#›</a:t>
            </a:fld>
            <a:endParaRPr lang="en-US"/>
          </a:p>
        </p:txBody>
      </p:sp>
    </p:spTree>
    <p:extLst>
      <p:ext uri="{BB962C8B-B14F-4D97-AF65-F5344CB8AC3E}">
        <p14:creationId xmlns:p14="http://schemas.microsoft.com/office/powerpoint/2010/main" val="260477367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02"/>
          <p:cNvSpPr>
            <a:spLocks noGrp="1" noChangeArrowheads="1"/>
          </p:cNvSpPr>
          <p:nvPr>
            <p:ph type="sldNum" sz="quarter" idx="10"/>
          </p:nvPr>
        </p:nvSpPr>
        <p:spPr>
          <a:ln/>
        </p:spPr>
        <p:txBody>
          <a:bodyPr/>
          <a:lstStyle>
            <a:lvl1pPr>
              <a:defRPr/>
            </a:lvl1pPr>
          </a:lstStyle>
          <a:p>
            <a:fld id="{AF7DF98F-B834-49F5-B151-53C81D24405F}" type="slidenum">
              <a:rPr lang="en-US"/>
              <a:pPr/>
              <a:t>‹#›</a:t>
            </a:fld>
            <a:endParaRPr lang="en-US"/>
          </a:p>
        </p:txBody>
      </p:sp>
    </p:spTree>
    <p:extLst>
      <p:ext uri="{BB962C8B-B14F-4D97-AF65-F5344CB8AC3E}">
        <p14:creationId xmlns:p14="http://schemas.microsoft.com/office/powerpoint/2010/main" val="627325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image" Target="../media/image1.png"/><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image" Target="../media/image6.png"/><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image" Target="../media/image5.jpeg"/><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image" Target="../media/image6.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5.jpe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6.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5.jpe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image" Target="../media/image6.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5.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6" Type="http://schemas.openxmlformats.org/officeDocument/2006/relationships/image" Target="../media/image6.png"/><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5.jpe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6" Type="http://schemas.openxmlformats.org/officeDocument/2006/relationships/image" Target="../media/image6.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5.jpe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A3F1A-BEC2-4579-BD02-60EBB66EAC1A}" type="datetime1">
              <a:rPr lang="en-US" smtClean="0"/>
              <a:t>11/18/2014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B09B-839D-40DD-9537-D5299FF32042}" type="slidenum">
              <a:rPr lang="en-US" smtClean="0"/>
              <a:t>‹#›</a:t>
            </a:fld>
            <a:endParaRPr lang="en-US"/>
          </a:p>
        </p:txBody>
      </p:sp>
    </p:spTree>
    <p:extLst>
      <p:ext uri="{BB962C8B-B14F-4D97-AF65-F5344CB8AC3E}">
        <p14:creationId xmlns:p14="http://schemas.microsoft.com/office/powerpoint/2010/main" val="833553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152400"/>
            <a:ext cx="800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br>
              <a:rPr lang="en-US" smtClean="0"/>
            </a:br>
            <a:endParaRPr lang="en-US" smtClean="0"/>
          </a:p>
        </p:txBody>
      </p:sp>
      <p:sp>
        <p:nvSpPr>
          <p:cNvPr id="1027" name="Text Placeholder 2"/>
          <p:cNvSpPr>
            <a:spLocks noGrp="1"/>
          </p:cNvSpPr>
          <p:nvPr>
            <p:ph type="body" idx="1"/>
          </p:nvPr>
        </p:nvSpPr>
        <p:spPr bwMode="auto">
          <a:xfrm>
            <a:off x="457200" y="1066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152400" y="6356350"/>
            <a:ext cx="5867400" cy="365125"/>
          </a:xfrm>
          <a:prstGeom prst="rect">
            <a:avLst/>
          </a:prstGeom>
        </p:spPr>
        <p:txBody>
          <a:bodyPr vert="horz" lIns="91440" tIns="45720" rIns="91440" bIns="45720" rtlCol="0" anchor="ctr"/>
          <a:lstStyle>
            <a:lvl1pPr algn="l" fontAlgn="auto">
              <a:spcBef>
                <a:spcPts val="0"/>
              </a:spcBef>
              <a:spcAft>
                <a:spcPts val="0"/>
              </a:spcAft>
              <a:defRPr sz="1100" dirty="0">
                <a:solidFill>
                  <a:schemeClr val="tx1"/>
                </a:solidFill>
                <a:latin typeface="+mn-lt"/>
                <a:ea typeface="+mn-ea"/>
                <a:cs typeface="Arial" pitchFamily="34" charset="0"/>
              </a:defRPr>
            </a:lvl1pPr>
          </a:lstStyle>
          <a:p>
            <a:pPr>
              <a:defRPr/>
            </a:pPr>
            <a:endParaRPr lang="en-US">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dirty="0">
                <a:latin typeface="Calibri" pitchFamily="-110" charset="0"/>
                <a:ea typeface="ＭＳ Ｐゴシック" pitchFamily="-110" charset="-128"/>
                <a:cs typeface="+mn-cs"/>
              </a:defRPr>
            </a:lvl1pPr>
          </a:lstStyle>
          <a:p>
            <a:pPr fontAlgn="base">
              <a:spcBef>
                <a:spcPct val="0"/>
              </a:spcBef>
              <a:spcAft>
                <a:spcPct val="0"/>
              </a:spcAft>
              <a:defRPr/>
            </a:pPr>
            <a:r>
              <a:rPr lang="en-US">
                <a:solidFill>
                  <a:prstClr val="black"/>
                </a:solidFill>
              </a:rPr>
              <a:t>Funding Applications area</a:t>
            </a:r>
          </a:p>
        </p:txBody>
      </p:sp>
      <p:pic>
        <p:nvPicPr>
          <p:cNvPr id="1030"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88" y="76200"/>
            <a:ext cx="7096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73713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hdr="0" ftr="0" dt="0"/>
  <p:txStyles>
    <p:titleStyle>
      <a:lvl1pPr algn="ctr" rtl="0" eaLnBrk="0" fontAlgn="base" hangingPunct="0">
        <a:spcBef>
          <a:spcPct val="0"/>
        </a:spcBef>
        <a:spcAft>
          <a:spcPct val="0"/>
        </a:spcAft>
        <a:defRPr sz="2400" b="1" kern="1200">
          <a:solidFill>
            <a:schemeClr val="tx1"/>
          </a:solidFill>
          <a:latin typeface="+mn-lt"/>
          <a:ea typeface="ＭＳ Ｐゴシック" pitchFamily="-110" charset="-128"/>
          <a:cs typeface="ＭＳ Ｐゴシック" pitchFamily="-106" charset="-128"/>
        </a:defRPr>
      </a:lvl1pPr>
      <a:lvl2pPr algn="ctr" rtl="0" eaLnBrk="0" fontAlgn="base" hangingPunct="0">
        <a:spcBef>
          <a:spcPct val="0"/>
        </a:spcBef>
        <a:spcAft>
          <a:spcPct val="0"/>
        </a:spcAft>
        <a:defRPr sz="2400" b="1">
          <a:solidFill>
            <a:schemeClr val="tx1"/>
          </a:solidFill>
          <a:latin typeface="Calibri" pitchFamily="34" charset="0"/>
          <a:ea typeface="ＭＳ Ｐゴシック" pitchFamily="-110" charset="-128"/>
          <a:cs typeface="ＭＳ Ｐゴシック" pitchFamily="-106" charset="-128"/>
        </a:defRPr>
      </a:lvl2pPr>
      <a:lvl3pPr algn="ctr" rtl="0" eaLnBrk="0" fontAlgn="base" hangingPunct="0">
        <a:spcBef>
          <a:spcPct val="0"/>
        </a:spcBef>
        <a:spcAft>
          <a:spcPct val="0"/>
        </a:spcAft>
        <a:defRPr sz="2400" b="1">
          <a:solidFill>
            <a:schemeClr val="tx1"/>
          </a:solidFill>
          <a:latin typeface="Calibri" pitchFamily="34" charset="0"/>
          <a:ea typeface="ＭＳ Ｐゴシック" pitchFamily="-110" charset="-128"/>
          <a:cs typeface="ＭＳ Ｐゴシック" pitchFamily="-106" charset="-128"/>
        </a:defRPr>
      </a:lvl3pPr>
      <a:lvl4pPr algn="ctr" rtl="0" eaLnBrk="0" fontAlgn="base" hangingPunct="0">
        <a:spcBef>
          <a:spcPct val="0"/>
        </a:spcBef>
        <a:spcAft>
          <a:spcPct val="0"/>
        </a:spcAft>
        <a:defRPr sz="2400" b="1">
          <a:solidFill>
            <a:schemeClr val="tx1"/>
          </a:solidFill>
          <a:latin typeface="Calibri" pitchFamily="34" charset="0"/>
          <a:ea typeface="ＭＳ Ｐゴシック" pitchFamily="-110" charset="-128"/>
          <a:cs typeface="ＭＳ Ｐゴシック" pitchFamily="-106" charset="-128"/>
        </a:defRPr>
      </a:lvl4pPr>
      <a:lvl5pPr algn="ctr" rtl="0" eaLnBrk="0" fontAlgn="base" hangingPunct="0">
        <a:spcBef>
          <a:spcPct val="0"/>
        </a:spcBef>
        <a:spcAft>
          <a:spcPct val="0"/>
        </a:spcAft>
        <a:defRPr sz="2400" b="1">
          <a:solidFill>
            <a:schemeClr val="tx1"/>
          </a:solidFill>
          <a:latin typeface="Calibri" pitchFamily="34" charset="0"/>
          <a:ea typeface="ＭＳ Ｐゴシック" pitchFamily="-110" charset="-128"/>
          <a:cs typeface="ＭＳ Ｐゴシック" pitchFamily="-106" charset="-128"/>
        </a:defRPr>
      </a:lvl5pPr>
      <a:lvl6pPr marL="457200" algn="ctr" rtl="0" fontAlgn="base">
        <a:spcBef>
          <a:spcPct val="0"/>
        </a:spcBef>
        <a:spcAft>
          <a:spcPct val="0"/>
        </a:spcAft>
        <a:defRPr sz="2400" b="1">
          <a:solidFill>
            <a:schemeClr val="tx1"/>
          </a:solidFill>
          <a:latin typeface="Calibri" pitchFamily="34" charset="0"/>
        </a:defRPr>
      </a:lvl6pPr>
      <a:lvl7pPr marL="914400" algn="ctr" rtl="0" fontAlgn="base">
        <a:spcBef>
          <a:spcPct val="0"/>
        </a:spcBef>
        <a:spcAft>
          <a:spcPct val="0"/>
        </a:spcAft>
        <a:defRPr sz="2400" b="1">
          <a:solidFill>
            <a:schemeClr val="tx1"/>
          </a:solidFill>
          <a:latin typeface="Calibri" pitchFamily="34" charset="0"/>
        </a:defRPr>
      </a:lvl7pPr>
      <a:lvl8pPr marL="1371600" algn="ctr" rtl="0" fontAlgn="base">
        <a:spcBef>
          <a:spcPct val="0"/>
        </a:spcBef>
        <a:spcAft>
          <a:spcPct val="0"/>
        </a:spcAft>
        <a:defRPr sz="2400" b="1">
          <a:solidFill>
            <a:schemeClr val="tx1"/>
          </a:solidFill>
          <a:latin typeface="Calibri" pitchFamily="34" charset="0"/>
        </a:defRPr>
      </a:lvl8pPr>
      <a:lvl9pPr marL="1828800" algn="ctr" rtl="0" fontAlgn="base">
        <a:spcBef>
          <a:spcPct val="0"/>
        </a:spcBef>
        <a:spcAft>
          <a:spcPct val="0"/>
        </a:spcAft>
        <a:defRPr sz="2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10" charset="-128"/>
          <a:cs typeface="ＭＳ Ｐゴシック" pitchFamily="-106" charset="-128"/>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10"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110"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0"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cstate="print"/>
          <a:srcRect t="11644" r="12241" b="14793"/>
          <a:stretch>
            <a:fillRect/>
          </a:stretch>
        </p:blipFill>
        <p:spPr bwMode="auto">
          <a:xfrm>
            <a:off x="0" y="846138"/>
            <a:ext cx="9144000" cy="6011862"/>
          </a:xfrm>
          <a:prstGeom prst="rect">
            <a:avLst/>
          </a:prstGeom>
          <a:noFill/>
          <a:ln w="9525">
            <a:noFill/>
            <a:miter lim="800000"/>
            <a:headEnd/>
            <a:tailEnd/>
          </a:ln>
        </p:spPr>
      </p:pic>
      <p:sp>
        <p:nvSpPr>
          <p:cNvPr id="13320"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ffectLst/>
        </p:spPr>
        <p:txBody>
          <a:bodyPr wrap="none" anchor="ctr"/>
          <a:lstStyle/>
          <a:p>
            <a:pPr fontAlgn="base">
              <a:spcBef>
                <a:spcPct val="0"/>
              </a:spcBef>
              <a:spcAft>
                <a:spcPct val="0"/>
              </a:spcAft>
              <a:defRPr/>
            </a:pPr>
            <a:endParaRPr lang="en-US" sz="1000" dirty="0">
              <a:solidFill>
                <a:srgbClr val="000000"/>
              </a:solidFill>
              <a:ea typeface="ＭＳ Ｐゴシック" charset="-128"/>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latin typeface="Arial" charset="0"/>
              </a:defRPr>
            </a:lvl1pPr>
          </a:lstStyle>
          <a:p>
            <a:pPr fontAlgn="base">
              <a:spcBef>
                <a:spcPct val="0"/>
              </a:spcBef>
              <a:spcAft>
                <a:spcPct val="0"/>
              </a:spcAft>
              <a:defRPr/>
            </a:pPr>
            <a:fld id="{77DED4F8-70B6-4FEC-8637-BB6DB85BD4F5}" type="slidenum">
              <a:rPr lang="en-US">
                <a:ea typeface="ＭＳ Ｐゴシック" charset="-128"/>
              </a:rPr>
              <a:pPr fontAlgn="base">
                <a:spcBef>
                  <a:spcPct val="0"/>
                </a:spcBef>
                <a:spcAft>
                  <a:spcPct val="0"/>
                </a:spcAft>
                <a:defRPr/>
              </a:pPr>
              <a:t>‹#›</a:t>
            </a:fld>
            <a:endParaRPr lang="en-US" dirty="0">
              <a:ea typeface="ＭＳ Ｐゴシック" charset="-128"/>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1030" name="Picture 202"/>
          <p:cNvPicPr>
            <a:picLocks noChangeAspect="1" noChangeArrowheads="1"/>
          </p:cNvPicPr>
          <p:nvPr userDrawn="1"/>
        </p:nvPicPr>
        <p:blipFill>
          <a:blip r:embed="rId16" cstate="print"/>
          <a:srcRect/>
          <a:stretch>
            <a:fillRect/>
          </a:stretch>
        </p:blipFill>
        <p:spPr bwMode="auto">
          <a:xfrm>
            <a:off x="8289925" y="98425"/>
            <a:ext cx="774700" cy="639763"/>
          </a:xfrm>
          <a:prstGeom prst="rect">
            <a:avLst/>
          </a:prstGeom>
          <a:noFill/>
          <a:ln w="9525">
            <a:noFill/>
            <a:miter lim="800000"/>
            <a:headEnd/>
            <a:tailEnd/>
          </a:ln>
        </p:spPr>
      </p:pic>
    </p:spTree>
    <p:extLst>
      <p:ext uri="{BB962C8B-B14F-4D97-AF65-F5344CB8AC3E}">
        <p14:creationId xmlns:p14="http://schemas.microsoft.com/office/powerpoint/2010/main" val="109955877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ransition>
    <p:pull dir="ld"/>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mn-ea"/>
          <a:cs typeface="+mn-cs"/>
        </a:defRPr>
      </a:lvl1pPr>
      <a:lvl2pPr marL="636588" indent="-239713" algn="l" rtl="0" eaLnBrk="0" fontAlgn="base" hangingPunct="0">
        <a:spcBef>
          <a:spcPct val="30000"/>
        </a:spcBef>
        <a:spcAft>
          <a:spcPct val="0"/>
        </a:spcAft>
        <a:buFont typeface="Times" pitchFamily="18" charset="0"/>
        <a:buChar char="–"/>
        <a:defRPr sz="2000">
          <a:solidFill>
            <a:schemeClr val="tx1"/>
          </a:solidFill>
          <a:latin typeface="+mn-lt"/>
        </a:defRPr>
      </a:lvl2pPr>
      <a:lvl3pPr marL="917575" indent="-166688" algn="l" rtl="0" eaLnBrk="0" fontAlgn="base" hangingPunct="0">
        <a:spcBef>
          <a:spcPct val="30000"/>
        </a:spcBef>
        <a:spcAft>
          <a:spcPct val="0"/>
        </a:spcAft>
        <a:buChar char="•"/>
        <a:defRPr sz="2000">
          <a:solidFill>
            <a:schemeClr val="tx1"/>
          </a:solidFill>
          <a:latin typeface="+mn-lt"/>
        </a:defRPr>
      </a:lvl3pPr>
      <a:lvl4pPr marL="1255713" indent="-223838" algn="l" rtl="0" eaLnBrk="0" fontAlgn="base" hangingPunct="0">
        <a:spcBef>
          <a:spcPct val="30000"/>
        </a:spcBef>
        <a:spcAft>
          <a:spcPct val="0"/>
        </a:spcAft>
        <a:buChar char="–"/>
        <a:defRPr sz="2000">
          <a:solidFill>
            <a:schemeClr val="tx1"/>
          </a:solidFill>
          <a:latin typeface="+mn-lt"/>
        </a:defRPr>
      </a:lvl4pPr>
      <a:lvl5pPr marL="1593850" indent="-223838" algn="l" rtl="0" eaLnBrk="0" fontAlgn="base" hangingPunct="0">
        <a:spcBef>
          <a:spcPct val="30000"/>
        </a:spcBef>
        <a:spcAft>
          <a:spcPct val="0"/>
        </a:spcAft>
        <a:buChar char="»"/>
        <a:defRPr sz="2000">
          <a:solidFill>
            <a:schemeClr val="tx1"/>
          </a:solidFill>
          <a:latin typeface="+mn-lt"/>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26B9F-4DB7-49B5-85A3-38094488302E}" type="datetime1">
              <a:rPr lang="en-US" smtClean="0">
                <a:solidFill>
                  <a:prstClr val="black">
                    <a:tint val="75000"/>
                  </a:prstClr>
                </a:solidFill>
              </a:rPr>
              <a:t>11/18/2014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F4DBE-8483-429B-AF78-ADEC34BF6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989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152400"/>
            <a:ext cx="800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br>
              <a:rPr lang="en-US" smtClean="0"/>
            </a:br>
            <a:endParaRPr lang="en-US" smtClean="0"/>
          </a:p>
        </p:txBody>
      </p:sp>
      <p:sp>
        <p:nvSpPr>
          <p:cNvPr id="1027" name="Text Placeholder 2"/>
          <p:cNvSpPr>
            <a:spLocks noGrp="1"/>
          </p:cNvSpPr>
          <p:nvPr>
            <p:ph type="body" idx="1"/>
          </p:nvPr>
        </p:nvSpPr>
        <p:spPr bwMode="auto">
          <a:xfrm>
            <a:off x="457200" y="1066800"/>
            <a:ext cx="82296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152400" y="6130925"/>
            <a:ext cx="5867400" cy="365125"/>
          </a:xfrm>
          <a:prstGeom prst="rect">
            <a:avLst/>
          </a:prstGeom>
        </p:spPr>
        <p:txBody>
          <a:bodyPr vert="horz" lIns="91440" tIns="45720" rIns="91440" bIns="45720" rtlCol="0" anchor="ctr"/>
          <a:lstStyle>
            <a:lvl1pPr algn="l" fontAlgn="auto">
              <a:spcBef>
                <a:spcPts val="0"/>
              </a:spcBef>
              <a:spcAft>
                <a:spcPts val="0"/>
              </a:spcAft>
              <a:defRPr sz="1100">
                <a:solidFill>
                  <a:schemeClr val="tx1"/>
                </a:solidFill>
                <a:latin typeface="+mn-lt"/>
                <a:ea typeface="+mn-ea"/>
                <a:cs typeface="Arial" pitchFamily="34" charset="0"/>
              </a:defRPr>
            </a:lvl1pPr>
          </a:lstStyle>
          <a:p>
            <a:pPr>
              <a:defRPr/>
            </a:pPr>
            <a:endParaRPr lang="en-US">
              <a:solidFill>
                <a:prstClr val="black"/>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a:latin typeface="Calibri" pitchFamily="-110" charset="0"/>
                <a:ea typeface="ＭＳ Ｐゴシック" pitchFamily="-110" charset="-128"/>
                <a:cs typeface="+mn-cs"/>
              </a:defRPr>
            </a:lvl1pPr>
          </a:lstStyle>
          <a:p>
            <a:pPr fontAlgn="base">
              <a:spcBef>
                <a:spcPct val="0"/>
              </a:spcBef>
              <a:spcAft>
                <a:spcPct val="0"/>
              </a:spcAft>
              <a:defRPr/>
            </a:pPr>
            <a:r>
              <a:rPr lang="en-US">
                <a:solidFill>
                  <a:prstClr val="black"/>
                </a:solidFill>
              </a:rPr>
              <a:t>Funding Applications area</a:t>
            </a:r>
          </a:p>
        </p:txBody>
      </p:sp>
      <p:pic>
        <p:nvPicPr>
          <p:cNvPr id="1030" name="Picture 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88" y="76200"/>
            <a:ext cx="7096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208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2400" b="1" kern="1200">
          <a:solidFill>
            <a:schemeClr val="tx1"/>
          </a:solidFill>
          <a:latin typeface="+mn-lt"/>
          <a:ea typeface="ＭＳ Ｐゴシック" pitchFamily="-110" charset="-128"/>
          <a:cs typeface="ＭＳ Ｐゴシック" pitchFamily="-106" charset="-128"/>
        </a:defRPr>
      </a:lvl1pPr>
      <a:lvl2pPr algn="ctr" rtl="0" eaLnBrk="0" fontAlgn="base" hangingPunct="0">
        <a:spcBef>
          <a:spcPct val="0"/>
        </a:spcBef>
        <a:spcAft>
          <a:spcPct val="0"/>
        </a:spcAft>
        <a:defRPr sz="2400" b="1">
          <a:solidFill>
            <a:schemeClr val="tx1"/>
          </a:solidFill>
          <a:latin typeface="Calibri" pitchFamily="34" charset="0"/>
          <a:ea typeface="ＭＳ Ｐゴシック" pitchFamily="-110" charset="-128"/>
          <a:cs typeface="ＭＳ Ｐゴシック" pitchFamily="-106" charset="-128"/>
        </a:defRPr>
      </a:lvl2pPr>
      <a:lvl3pPr algn="ctr" rtl="0" eaLnBrk="0" fontAlgn="base" hangingPunct="0">
        <a:spcBef>
          <a:spcPct val="0"/>
        </a:spcBef>
        <a:spcAft>
          <a:spcPct val="0"/>
        </a:spcAft>
        <a:defRPr sz="2400" b="1">
          <a:solidFill>
            <a:schemeClr val="tx1"/>
          </a:solidFill>
          <a:latin typeface="Calibri" pitchFamily="34" charset="0"/>
          <a:ea typeface="ＭＳ Ｐゴシック" pitchFamily="-110" charset="-128"/>
          <a:cs typeface="ＭＳ Ｐゴシック" pitchFamily="-106" charset="-128"/>
        </a:defRPr>
      </a:lvl3pPr>
      <a:lvl4pPr algn="ctr" rtl="0" eaLnBrk="0" fontAlgn="base" hangingPunct="0">
        <a:spcBef>
          <a:spcPct val="0"/>
        </a:spcBef>
        <a:spcAft>
          <a:spcPct val="0"/>
        </a:spcAft>
        <a:defRPr sz="2400" b="1">
          <a:solidFill>
            <a:schemeClr val="tx1"/>
          </a:solidFill>
          <a:latin typeface="Calibri" pitchFamily="34" charset="0"/>
          <a:ea typeface="ＭＳ Ｐゴシック" pitchFamily="-110" charset="-128"/>
          <a:cs typeface="ＭＳ Ｐゴシック" pitchFamily="-106" charset="-128"/>
        </a:defRPr>
      </a:lvl4pPr>
      <a:lvl5pPr algn="ctr" rtl="0" eaLnBrk="0" fontAlgn="base" hangingPunct="0">
        <a:spcBef>
          <a:spcPct val="0"/>
        </a:spcBef>
        <a:spcAft>
          <a:spcPct val="0"/>
        </a:spcAft>
        <a:defRPr sz="2400" b="1">
          <a:solidFill>
            <a:schemeClr val="tx1"/>
          </a:solidFill>
          <a:latin typeface="Calibri" pitchFamily="34" charset="0"/>
          <a:ea typeface="ＭＳ Ｐゴシック" pitchFamily="-110" charset="-128"/>
          <a:cs typeface="ＭＳ Ｐゴシック" pitchFamily="-106" charset="-128"/>
        </a:defRPr>
      </a:lvl5pPr>
      <a:lvl6pPr marL="457200" algn="ctr" rtl="0" fontAlgn="base">
        <a:spcBef>
          <a:spcPct val="0"/>
        </a:spcBef>
        <a:spcAft>
          <a:spcPct val="0"/>
        </a:spcAft>
        <a:defRPr sz="2400" b="1">
          <a:solidFill>
            <a:schemeClr val="tx1"/>
          </a:solidFill>
          <a:latin typeface="Calibri" pitchFamily="34" charset="0"/>
        </a:defRPr>
      </a:lvl6pPr>
      <a:lvl7pPr marL="914400" algn="ctr" rtl="0" fontAlgn="base">
        <a:spcBef>
          <a:spcPct val="0"/>
        </a:spcBef>
        <a:spcAft>
          <a:spcPct val="0"/>
        </a:spcAft>
        <a:defRPr sz="2400" b="1">
          <a:solidFill>
            <a:schemeClr val="tx1"/>
          </a:solidFill>
          <a:latin typeface="Calibri" pitchFamily="34" charset="0"/>
        </a:defRPr>
      </a:lvl7pPr>
      <a:lvl8pPr marL="1371600" algn="ctr" rtl="0" fontAlgn="base">
        <a:spcBef>
          <a:spcPct val="0"/>
        </a:spcBef>
        <a:spcAft>
          <a:spcPct val="0"/>
        </a:spcAft>
        <a:defRPr sz="2400" b="1">
          <a:solidFill>
            <a:schemeClr val="tx1"/>
          </a:solidFill>
          <a:latin typeface="Calibri" pitchFamily="34" charset="0"/>
        </a:defRPr>
      </a:lvl8pPr>
      <a:lvl9pPr marL="1828800" algn="ctr" rtl="0" fontAlgn="base">
        <a:spcBef>
          <a:spcPct val="0"/>
        </a:spcBef>
        <a:spcAft>
          <a:spcPct val="0"/>
        </a:spcAft>
        <a:defRPr sz="2400" b="1">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06"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B3555058-7293-4409-8666-E0FCCCE3FB83}" type="datetime1">
              <a:rPr lang="en-US" smtClean="0">
                <a:solidFill>
                  <a:prstClr val="black">
                    <a:tint val="75000"/>
                  </a:prstClr>
                </a:solidFill>
                <a:latin typeface="Arial" charset="0"/>
                <a:cs typeface="Arial" charset="0"/>
              </a:rPr>
              <a:t>11/18/2014</a:t>
            </a:fld>
            <a:endParaRPr lang="en-US" dirty="0">
              <a:solidFill>
                <a:prstClr val="black">
                  <a:tint val="75000"/>
                </a:prstClr>
              </a:solidFill>
              <a:latin typeface="Arial"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dirty="0">
              <a:solidFill>
                <a:prstClr val="black">
                  <a:tint val="75000"/>
                </a:prstClr>
              </a:solidFill>
              <a:latin typeface="Arial" charset="0"/>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13D09AF1-A957-4D57-9F68-0025F72FEBB3}"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dirty="0">
              <a:solidFill>
                <a:prstClr val="black">
                  <a:tint val="75000"/>
                </a:prstClr>
              </a:solidFill>
              <a:latin typeface="Arial" charset="0"/>
              <a:cs typeface="Arial" charset="0"/>
            </a:endParaRPr>
          </a:p>
        </p:txBody>
      </p:sp>
      <p:pic>
        <p:nvPicPr>
          <p:cNvPr id="7" name="Picture 4"/>
          <p:cNvPicPr>
            <a:picLocks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10033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4"/>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010400" y="4381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descr="noaalogo"/>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822368" y="0"/>
            <a:ext cx="55963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1027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xtLst/>
        </p:spPr>
        <p:txBody>
          <a:bodyPr wrap="none" anchor="ct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mtClean="0">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defRPr>
            </a:lvl1pPr>
          </a:lstStyle>
          <a:p>
            <a:pPr fontAlgn="base">
              <a:spcBef>
                <a:spcPct val="0"/>
              </a:spcBef>
              <a:spcAft>
                <a:spcPct val="0"/>
              </a:spcAft>
            </a:pPr>
            <a:fld id="{DB8142A4-BC89-4893-A73D-1F8800B8AE52}"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1030" name="Picture 20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9909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ＭＳ Ｐゴシック" charset="0"/>
          <a:cs typeface="ＭＳ Ｐゴシック" charset="0"/>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ea typeface="ＭＳ Ｐゴシック" charset="0"/>
        </a:defRPr>
      </a:lvl2pPr>
      <a:lvl3pPr marL="917575" indent="-166688" algn="l" rtl="0" eaLnBrk="0" fontAlgn="base" hangingPunct="0">
        <a:spcBef>
          <a:spcPct val="30000"/>
        </a:spcBef>
        <a:spcAft>
          <a:spcPct val="0"/>
        </a:spcAft>
        <a:buChar char="•"/>
        <a:defRPr sz="2000">
          <a:solidFill>
            <a:schemeClr val="tx1"/>
          </a:solidFill>
          <a:latin typeface="+mn-lt"/>
          <a:ea typeface="ＭＳ Ｐゴシック" charset="0"/>
        </a:defRPr>
      </a:lvl3pPr>
      <a:lvl4pPr marL="1255713" indent="-223838" algn="l" rtl="0" eaLnBrk="0" fontAlgn="base" hangingPunct="0">
        <a:spcBef>
          <a:spcPct val="30000"/>
        </a:spcBef>
        <a:spcAft>
          <a:spcPct val="0"/>
        </a:spcAft>
        <a:buChar char="–"/>
        <a:defRPr sz="2000">
          <a:solidFill>
            <a:schemeClr val="tx1"/>
          </a:solidFill>
          <a:latin typeface="+mn-lt"/>
          <a:ea typeface="ＭＳ Ｐゴシック" charset="0"/>
        </a:defRPr>
      </a:lvl4pPr>
      <a:lvl5pPr marL="1593850" indent="-223838" algn="l" rtl="0" eaLnBrk="0" fontAlgn="base" hangingPunct="0">
        <a:spcBef>
          <a:spcPct val="30000"/>
        </a:spcBef>
        <a:spcAft>
          <a:spcPct val="0"/>
        </a:spcAft>
        <a:buChar char="»"/>
        <a:defRPr sz="2000">
          <a:solidFill>
            <a:schemeClr val="tx1"/>
          </a:solidFill>
          <a:latin typeface="+mn-lt"/>
          <a:ea typeface="ＭＳ Ｐゴシック" charset="0"/>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xtLst/>
        </p:spPr>
        <p:txBody>
          <a:bodyPr wrap="none" anchor="ct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mtClean="0">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defRPr>
            </a:lvl1pPr>
          </a:lstStyle>
          <a:p>
            <a:pPr fontAlgn="base">
              <a:spcBef>
                <a:spcPct val="0"/>
              </a:spcBef>
              <a:spcAft>
                <a:spcPct val="0"/>
              </a:spcAft>
            </a:pPr>
            <a:fld id="{DB8142A4-BC89-4893-A73D-1F8800B8AE52}"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1030" name="Picture 20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45178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ＭＳ Ｐゴシック" charset="0"/>
          <a:cs typeface="ＭＳ Ｐゴシック" charset="0"/>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ea typeface="ＭＳ Ｐゴシック" charset="0"/>
        </a:defRPr>
      </a:lvl2pPr>
      <a:lvl3pPr marL="917575" indent="-166688" algn="l" rtl="0" eaLnBrk="0" fontAlgn="base" hangingPunct="0">
        <a:spcBef>
          <a:spcPct val="30000"/>
        </a:spcBef>
        <a:spcAft>
          <a:spcPct val="0"/>
        </a:spcAft>
        <a:buChar char="•"/>
        <a:defRPr sz="2000">
          <a:solidFill>
            <a:schemeClr val="tx1"/>
          </a:solidFill>
          <a:latin typeface="+mn-lt"/>
          <a:ea typeface="ＭＳ Ｐゴシック" charset="0"/>
        </a:defRPr>
      </a:lvl3pPr>
      <a:lvl4pPr marL="1255713" indent="-223838" algn="l" rtl="0" eaLnBrk="0" fontAlgn="base" hangingPunct="0">
        <a:spcBef>
          <a:spcPct val="30000"/>
        </a:spcBef>
        <a:spcAft>
          <a:spcPct val="0"/>
        </a:spcAft>
        <a:buChar char="–"/>
        <a:defRPr sz="2000">
          <a:solidFill>
            <a:schemeClr val="tx1"/>
          </a:solidFill>
          <a:latin typeface="+mn-lt"/>
          <a:ea typeface="ＭＳ Ｐゴシック" charset="0"/>
        </a:defRPr>
      </a:lvl4pPr>
      <a:lvl5pPr marL="1593850" indent="-223838" algn="l" rtl="0" eaLnBrk="0" fontAlgn="base" hangingPunct="0">
        <a:spcBef>
          <a:spcPct val="30000"/>
        </a:spcBef>
        <a:spcAft>
          <a:spcPct val="0"/>
        </a:spcAft>
        <a:buChar char="»"/>
        <a:defRPr sz="2000">
          <a:solidFill>
            <a:schemeClr val="tx1"/>
          </a:solidFill>
          <a:latin typeface="+mn-lt"/>
          <a:ea typeface="ＭＳ Ｐゴシック" charset="0"/>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xtLst/>
        </p:spPr>
        <p:txBody>
          <a:bodyPr wrap="none" anchor="ct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endParaRPr lang="en-US" altLang="en-US" smtClean="0">
              <a:solidFill>
                <a:srgbClr val="000000"/>
              </a:solidFill>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defRPr>
            </a:lvl1pPr>
          </a:lstStyle>
          <a:p>
            <a:pPr fontAlgn="base">
              <a:spcBef>
                <a:spcPct val="0"/>
              </a:spcBef>
              <a:spcAft>
                <a:spcPct val="0"/>
              </a:spcAft>
            </a:pPr>
            <a:fld id="{DB8142A4-BC89-4893-A73D-1F8800B8AE52}"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1030" name="Picture 20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61203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ＭＳ Ｐゴシック" charset="0"/>
          <a:cs typeface="ＭＳ Ｐゴシック" charset="0"/>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ea typeface="ＭＳ Ｐゴシック" charset="0"/>
        </a:defRPr>
      </a:lvl2pPr>
      <a:lvl3pPr marL="917575" indent="-166688" algn="l" rtl="0" eaLnBrk="0" fontAlgn="base" hangingPunct="0">
        <a:spcBef>
          <a:spcPct val="30000"/>
        </a:spcBef>
        <a:spcAft>
          <a:spcPct val="0"/>
        </a:spcAft>
        <a:buChar char="•"/>
        <a:defRPr sz="2000">
          <a:solidFill>
            <a:schemeClr val="tx1"/>
          </a:solidFill>
          <a:latin typeface="+mn-lt"/>
          <a:ea typeface="ＭＳ Ｐゴシック" charset="0"/>
        </a:defRPr>
      </a:lvl3pPr>
      <a:lvl4pPr marL="1255713" indent="-223838" algn="l" rtl="0" eaLnBrk="0" fontAlgn="base" hangingPunct="0">
        <a:spcBef>
          <a:spcPct val="30000"/>
        </a:spcBef>
        <a:spcAft>
          <a:spcPct val="0"/>
        </a:spcAft>
        <a:buChar char="–"/>
        <a:defRPr sz="2000">
          <a:solidFill>
            <a:schemeClr val="tx1"/>
          </a:solidFill>
          <a:latin typeface="+mn-lt"/>
          <a:ea typeface="ＭＳ Ｐゴシック" charset="0"/>
        </a:defRPr>
      </a:lvl4pPr>
      <a:lvl5pPr marL="1593850" indent="-223838" algn="l" rtl="0" eaLnBrk="0" fontAlgn="base" hangingPunct="0">
        <a:spcBef>
          <a:spcPct val="30000"/>
        </a:spcBef>
        <a:spcAft>
          <a:spcPct val="0"/>
        </a:spcAft>
        <a:buChar char="»"/>
        <a:defRPr sz="2000">
          <a:solidFill>
            <a:schemeClr val="tx1"/>
          </a:solidFill>
          <a:latin typeface="+mn-lt"/>
          <a:ea typeface="ＭＳ Ｐゴシック" charset="0"/>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defRPr>
            </a:lvl1pPr>
          </a:lstStyle>
          <a:p>
            <a:pPr fontAlgn="base">
              <a:spcBef>
                <a:spcPct val="0"/>
              </a:spcBef>
              <a:spcAft>
                <a:spcPct val="0"/>
              </a:spcAft>
            </a:pPr>
            <a:fld id="{1D314882-4790-4148-A66D-E7CF0CFD1E81}"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1030" name="Picture 20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63107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ＭＳ Ｐゴシック" pitchFamily="34" charset="-128"/>
          <a:cs typeface="MS PGothic" charset="0"/>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pitchFamily="34" charset="-128"/>
          <a:cs typeface="MS PGothic"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pitchFamily="34" charset="-128"/>
          <a:cs typeface="MS PGothic"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pitchFamily="34" charset="-128"/>
          <a:cs typeface="MS PGothic"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pitchFamily="34" charset="-128"/>
          <a:cs typeface="MS PGothic"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ＭＳ Ｐゴシック" pitchFamily="34" charset="-128"/>
          <a:cs typeface="MS PGothic" charset="0"/>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ea typeface="ＭＳ Ｐゴシック" pitchFamily="34" charset="-128"/>
          <a:cs typeface="MS PGothic" charset="0"/>
        </a:defRPr>
      </a:lvl2pPr>
      <a:lvl3pPr marL="917575" indent="-166688" algn="l" rtl="0" eaLnBrk="0" fontAlgn="base" hangingPunct="0">
        <a:spcBef>
          <a:spcPct val="30000"/>
        </a:spcBef>
        <a:spcAft>
          <a:spcPct val="0"/>
        </a:spcAft>
        <a:buChar char="•"/>
        <a:defRPr sz="2000">
          <a:solidFill>
            <a:schemeClr val="tx1"/>
          </a:solidFill>
          <a:latin typeface="+mn-lt"/>
          <a:ea typeface="ＭＳ Ｐゴシック" pitchFamily="34" charset="-128"/>
          <a:cs typeface="MS PGothic" charset="0"/>
        </a:defRPr>
      </a:lvl3pPr>
      <a:lvl4pPr marL="1255713" indent="-223838" algn="l" rtl="0" eaLnBrk="0" fontAlgn="base" hangingPunct="0">
        <a:spcBef>
          <a:spcPct val="30000"/>
        </a:spcBef>
        <a:spcAft>
          <a:spcPct val="0"/>
        </a:spcAft>
        <a:buChar char="–"/>
        <a:defRPr sz="2000">
          <a:solidFill>
            <a:schemeClr val="tx1"/>
          </a:solidFill>
          <a:latin typeface="+mn-lt"/>
          <a:ea typeface="ＭＳ Ｐゴシック" pitchFamily="34" charset="-128"/>
          <a:cs typeface="MS PGothic" charset="0"/>
        </a:defRPr>
      </a:lvl4pPr>
      <a:lvl5pPr marL="1593850" indent="-223838" algn="l" rtl="0" eaLnBrk="0" fontAlgn="base" hangingPunct="0">
        <a:spcBef>
          <a:spcPct val="30000"/>
        </a:spcBef>
        <a:spcAft>
          <a:spcPct val="0"/>
        </a:spcAft>
        <a:buChar char="»"/>
        <a:defRPr sz="2000">
          <a:solidFill>
            <a:schemeClr val="tx1"/>
          </a:solidFill>
          <a:latin typeface="+mn-lt"/>
          <a:ea typeface="ＭＳ Ｐゴシック" pitchFamily="34" charset="-128"/>
          <a:cs typeface="MS PGothic" charset="0"/>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t="11644" r="12241" b="14793"/>
          <a:stretch>
            <a:fillRect/>
          </a:stretch>
        </p:blipFill>
        <p:spPr bwMode="auto">
          <a:xfrm>
            <a:off x="0" y="846138"/>
            <a:ext cx="9144000"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8"/>
          <p:cNvSpPr>
            <a:spLocks noChangeArrowheads="1"/>
          </p:cNvSpPr>
          <p:nvPr userDrawn="1"/>
        </p:nvSpPr>
        <p:spPr bwMode="auto">
          <a:xfrm>
            <a:off x="0" y="0"/>
            <a:ext cx="91440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sz="1000">
              <a:solidFill>
                <a:srgbClr val="000000"/>
              </a:solidFill>
              <a:ea typeface="ＭＳ Ｐゴシック" pitchFamily="34" charset="-128"/>
            </a:endParaRPr>
          </a:p>
        </p:txBody>
      </p:sp>
      <p:sp>
        <p:nvSpPr>
          <p:cNvPr id="13514" name="Rectangle 202"/>
          <p:cNvSpPr>
            <a:spLocks noGrp="1" noChangeArrowheads="1"/>
          </p:cNvSpPr>
          <p:nvPr>
            <p:ph type="sldNum" sz="quarter" idx="4"/>
          </p:nvPr>
        </p:nvSpPr>
        <p:spPr bwMode="auto">
          <a:xfrm>
            <a:off x="6759575" y="61499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a:solidFill>
                  <a:srgbClr val="000000"/>
                </a:solidFill>
              </a:defRPr>
            </a:lvl1pPr>
          </a:lstStyle>
          <a:p>
            <a:pPr fontAlgn="base">
              <a:spcBef>
                <a:spcPct val="0"/>
              </a:spcBef>
              <a:spcAft>
                <a:spcPct val="0"/>
              </a:spcAft>
            </a:pPr>
            <a:fld id="{B8614CAF-37C5-46F0-A813-6C06C0911767}"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8" name="Rectangle 7"/>
          <p:cNvSpPr/>
          <p:nvPr userDrawn="1"/>
        </p:nvSpPr>
        <p:spPr>
          <a:xfrm>
            <a:off x="0" y="7938"/>
            <a:ext cx="9144000" cy="822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000" dirty="0">
              <a:solidFill>
                <a:srgbClr val="FFFFFF"/>
              </a:solidFill>
            </a:endParaRPr>
          </a:p>
        </p:txBody>
      </p:sp>
      <p:pic>
        <p:nvPicPr>
          <p:cNvPr id="15366" name="Picture 20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289925" y="98425"/>
            <a:ext cx="7747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62529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Lst>
  <p:transition/>
  <p:hf hdr="0" ftr="0" dt="0"/>
  <p:txStyles>
    <p:titleStyle>
      <a:lvl1pPr algn="l" rtl="0" eaLnBrk="0" fontAlgn="base" hangingPunct="0">
        <a:lnSpc>
          <a:spcPct val="85000"/>
        </a:lnSpc>
        <a:spcBef>
          <a:spcPct val="0"/>
        </a:spcBef>
        <a:spcAft>
          <a:spcPct val="0"/>
        </a:spcAft>
        <a:defRPr sz="3200" b="1">
          <a:solidFill>
            <a:schemeClr val="accent2"/>
          </a:solidFill>
          <a:latin typeface="+mj-lt"/>
          <a:ea typeface="ＭＳ Ｐゴシック" pitchFamily="34" charset="-128"/>
          <a:cs typeface="MS PGothic" charset="0"/>
        </a:defRPr>
      </a:lvl1pPr>
      <a:lvl2pPr algn="l" rtl="0" eaLnBrk="0" fontAlgn="base" hangingPunct="0">
        <a:lnSpc>
          <a:spcPct val="85000"/>
        </a:lnSpc>
        <a:spcBef>
          <a:spcPct val="0"/>
        </a:spcBef>
        <a:spcAft>
          <a:spcPct val="0"/>
        </a:spcAft>
        <a:defRPr sz="3200" b="1">
          <a:solidFill>
            <a:schemeClr val="accent2"/>
          </a:solidFill>
          <a:latin typeface="Arial" charset="0"/>
          <a:ea typeface="ＭＳ Ｐゴシック" pitchFamily="34" charset="-128"/>
          <a:cs typeface="MS PGothic" charset="0"/>
        </a:defRPr>
      </a:lvl2pPr>
      <a:lvl3pPr algn="l" rtl="0" eaLnBrk="0" fontAlgn="base" hangingPunct="0">
        <a:lnSpc>
          <a:spcPct val="85000"/>
        </a:lnSpc>
        <a:spcBef>
          <a:spcPct val="0"/>
        </a:spcBef>
        <a:spcAft>
          <a:spcPct val="0"/>
        </a:spcAft>
        <a:defRPr sz="3200" b="1">
          <a:solidFill>
            <a:schemeClr val="accent2"/>
          </a:solidFill>
          <a:latin typeface="Arial" charset="0"/>
          <a:ea typeface="ＭＳ Ｐゴシック" pitchFamily="34" charset="-128"/>
          <a:cs typeface="MS PGothic" charset="0"/>
        </a:defRPr>
      </a:lvl3pPr>
      <a:lvl4pPr algn="l" rtl="0" eaLnBrk="0" fontAlgn="base" hangingPunct="0">
        <a:lnSpc>
          <a:spcPct val="85000"/>
        </a:lnSpc>
        <a:spcBef>
          <a:spcPct val="0"/>
        </a:spcBef>
        <a:spcAft>
          <a:spcPct val="0"/>
        </a:spcAft>
        <a:defRPr sz="3200" b="1">
          <a:solidFill>
            <a:schemeClr val="accent2"/>
          </a:solidFill>
          <a:latin typeface="Arial" charset="0"/>
          <a:ea typeface="ＭＳ Ｐゴシック" pitchFamily="34" charset="-128"/>
          <a:cs typeface="MS PGothic" charset="0"/>
        </a:defRPr>
      </a:lvl4pPr>
      <a:lvl5pPr algn="l" rtl="0" eaLnBrk="0" fontAlgn="base" hangingPunct="0">
        <a:lnSpc>
          <a:spcPct val="85000"/>
        </a:lnSpc>
        <a:spcBef>
          <a:spcPct val="0"/>
        </a:spcBef>
        <a:spcAft>
          <a:spcPct val="0"/>
        </a:spcAft>
        <a:defRPr sz="3200" b="1">
          <a:solidFill>
            <a:schemeClr val="accent2"/>
          </a:solidFill>
          <a:latin typeface="Arial" charset="0"/>
          <a:ea typeface="ＭＳ Ｐゴシック" pitchFamily="34" charset="-128"/>
          <a:cs typeface="MS PGothic"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p:titleStyle>
    <p:bodyStyle>
      <a:lvl1pPr marL="282575" indent="-282575" algn="l" rtl="0" eaLnBrk="0" fontAlgn="base" hangingPunct="0">
        <a:spcBef>
          <a:spcPct val="30000"/>
        </a:spcBef>
        <a:spcAft>
          <a:spcPct val="0"/>
        </a:spcAft>
        <a:buChar char="•"/>
        <a:defRPr sz="2000">
          <a:solidFill>
            <a:schemeClr val="tx1"/>
          </a:solidFill>
          <a:latin typeface="+mn-lt"/>
          <a:ea typeface="ＭＳ Ｐゴシック" pitchFamily="34" charset="-128"/>
          <a:cs typeface="MS PGothic" charset="0"/>
        </a:defRPr>
      </a:lvl1pPr>
      <a:lvl2pPr marL="636588" indent="-239713" algn="l" rtl="0" eaLnBrk="0" fontAlgn="base" hangingPunct="0">
        <a:spcBef>
          <a:spcPct val="30000"/>
        </a:spcBef>
        <a:spcAft>
          <a:spcPct val="0"/>
        </a:spcAft>
        <a:buFont typeface="Times" charset="0"/>
        <a:buChar char="–"/>
        <a:defRPr sz="2000">
          <a:solidFill>
            <a:schemeClr val="tx1"/>
          </a:solidFill>
          <a:latin typeface="+mn-lt"/>
          <a:ea typeface="ＭＳ Ｐゴシック" pitchFamily="34" charset="-128"/>
          <a:cs typeface="MS PGothic" charset="0"/>
        </a:defRPr>
      </a:lvl2pPr>
      <a:lvl3pPr marL="917575" indent="-166688" algn="l" rtl="0" eaLnBrk="0" fontAlgn="base" hangingPunct="0">
        <a:spcBef>
          <a:spcPct val="30000"/>
        </a:spcBef>
        <a:spcAft>
          <a:spcPct val="0"/>
        </a:spcAft>
        <a:buChar char="•"/>
        <a:defRPr sz="2000">
          <a:solidFill>
            <a:schemeClr val="tx1"/>
          </a:solidFill>
          <a:latin typeface="+mn-lt"/>
          <a:ea typeface="ＭＳ Ｐゴシック" pitchFamily="34" charset="-128"/>
          <a:cs typeface="MS PGothic" charset="0"/>
        </a:defRPr>
      </a:lvl3pPr>
      <a:lvl4pPr marL="1255713" indent="-223838" algn="l" rtl="0" eaLnBrk="0" fontAlgn="base" hangingPunct="0">
        <a:spcBef>
          <a:spcPct val="30000"/>
        </a:spcBef>
        <a:spcAft>
          <a:spcPct val="0"/>
        </a:spcAft>
        <a:buChar char="–"/>
        <a:defRPr sz="2000">
          <a:solidFill>
            <a:schemeClr val="tx1"/>
          </a:solidFill>
          <a:latin typeface="+mn-lt"/>
          <a:ea typeface="ＭＳ Ｐゴシック" pitchFamily="34" charset="-128"/>
          <a:cs typeface="MS PGothic" charset="0"/>
        </a:defRPr>
      </a:lvl4pPr>
      <a:lvl5pPr marL="1593850" indent="-223838" algn="l" rtl="0" eaLnBrk="0" fontAlgn="base" hangingPunct="0">
        <a:spcBef>
          <a:spcPct val="30000"/>
        </a:spcBef>
        <a:spcAft>
          <a:spcPct val="0"/>
        </a:spcAft>
        <a:buChar char="»"/>
        <a:defRPr sz="2000">
          <a:solidFill>
            <a:schemeClr val="tx1"/>
          </a:solidFill>
          <a:latin typeface="+mn-lt"/>
          <a:ea typeface="ＭＳ Ｐゴシック" pitchFamily="34" charset="-128"/>
          <a:cs typeface="MS PGothic" charset="0"/>
        </a:defRPr>
      </a:lvl5pPr>
      <a:lvl6pPr marL="2051050" indent="-223838" algn="l" rtl="0" fontAlgn="base">
        <a:spcBef>
          <a:spcPct val="30000"/>
        </a:spcBef>
        <a:spcAft>
          <a:spcPct val="0"/>
        </a:spcAft>
        <a:buChar char="»"/>
        <a:defRPr sz="2000">
          <a:solidFill>
            <a:schemeClr val="tx1"/>
          </a:solidFill>
          <a:latin typeface="+mn-lt"/>
        </a:defRPr>
      </a:lvl6pPr>
      <a:lvl7pPr marL="2508250" indent="-223838" algn="l" rtl="0" fontAlgn="base">
        <a:spcBef>
          <a:spcPct val="30000"/>
        </a:spcBef>
        <a:spcAft>
          <a:spcPct val="0"/>
        </a:spcAft>
        <a:buChar char="»"/>
        <a:defRPr sz="2000">
          <a:solidFill>
            <a:schemeClr val="tx1"/>
          </a:solidFill>
          <a:latin typeface="+mn-lt"/>
        </a:defRPr>
      </a:lvl7pPr>
      <a:lvl8pPr marL="2965450" indent="-223838" algn="l" rtl="0" fontAlgn="base">
        <a:spcBef>
          <a:spcPct val="30000"/>
        </a:spcBef>
        <a:spcAft>
          <a:spcPct val="0"/>
        </a:spcAft>
        <a:buChar char="»"/>
        <a:defRPr sz="2000">
          <a:solidFill>
            <a:schemeClr val="tx1"/>
          </a:solidFill>
          <a:latin typeface="+mn-lt"/>
        </a:defRPr>
      </a:lvl8pPr>
      <a:lvl9pPr marL="3422650" indent="-223838" algn="l" rtl="0" fontAlgn="base">
        <a:spcBef>
          <a:spcPct val="3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10.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31.emf"/><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2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3.xml"/><Relationship Id="rId1" Type="http://schemas.openxmlformats.org/officeDocument/2006/relationships/slideLayout" Target="../slideLayouts/slideLayout12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coralreefwatch.noaa.gov/satellite/index.php"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maury.estes@nsstc.uah.edu" TargetMode="External"/><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048000"/>
            <a:ext cx="7772400" cy="1470025"/>
          </a:xfrm>
        </p:spPr>
        <p:txBody>
          <a:bodyPr/>
          <a:lstStyle/>
          <a:p>
            <a:r>
              <a:rPr lang="en-US" dirty="0" smtClean="0"/>
              <a:t>Ecological Applications and Challenges</a:t>
            </a:r>
            <a:endParaRPr lang="en-US" dirty="0"/>
          </a:p>
        </p:txBody>
      </p:sp>
      <p:sp>
        <p:nvSpPr>
          <p:cNvPr id="3" name="Subtitle 2"/>
          <p:cNvSpPr>
            <a:spLocks noGrp="1"/>
          </p:cNvSpPr>
          <p:nvPr>
            <p:ph type="subTitle" idx="1"/>
          </p:nvPr>
        </p:nvSpPr>
        <p:spPr>
          <a:xfrm>
            <a:off x="2057400" y="4953000"/>
            <a:ext cx="6400800" cy="1752600"/>
          </a:xfrm>
        </p:spPr>
        <p:txBody>
          <a:bodyPr>
            <a:normAutofit fontScale="85000" lnSpcReduction="10000"/>
          </a:bodyPr>
          <a:lstStyle/>
          <a:p>
            <a:r>
              <a:rPr lang="en-US" dirty="0" smtClean="0"/>
              <a:t>Maury Estes, Associate Program Manager for Ecological Forecasting</a:t>
            </a:r>
          </a:p>
          <a:p>
            <a:r>
              <a:rPr lang="en-US" dirty="0" smtClean="0"/>
              <a:t>Second Suomi NPP Applications Workshop</a:t>
            </a:r>
          </a:p>
          <a:p>
            <a:r>
              <a:rPr lang="en-US" dirty="0" smtClean="0"/>
              <a:t>November 18-20, 2014</a:t>
            </a:r>
          </a:p>
          <a:p>
            <a:endParaRPr lang="en-US" dirty="0"/>
          </a:p>
        </p:txBody>
      </p:sp>
      <p:sp>
        <p:nvSpPr>
          <p:cNvPr id="4" name="Slide Number Placeholder 3"/>
          <p:cNvSpPr>
            <a:spLocks noGrp="1"/>
          </p:cNvSpPr>
          <p:nvPr>
            <p:ph type="sldNum" sz="quarter" idx="12"/>
          </p:nvPr>
        </p:nvSpPr>
        <p:spPr/>
        <p:txBody>
          <a:bodyPr/>
          <a:lstStyle/>
          <a:p>
            <a:fld id="{A9D3B09B-839D-40DD-9537-D5299FF32042}" type="slidenum">
              <a:rPr lang="en-US" smtClean="0"/>
              <a:t>1</a:t>
            </a:fld>
            <a:endParaRPr lang="en-US"/>
          </a:p>
        </p:txBody>
      </p:sp>
    </p:spTree>
    <p:extLst>
      <p:ext uri="{BB962C8B-B14F-4D97-AF65-F5344CB8AC3E}">
        <p14:creationId xmlns:p14="http://schemas.microsoft.com/office/powerpoint/2010/main" val="333022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ctrTitle" idx="4294967295"/>
          </p:nvPr>
        </p:nvSpPr>
        <p:spPr>
          <a:xfrm>
            <a:off x="520700" y="63500"/>
            <a:ext cx="8801100" cy="647700"/>
          </a:xfrm>
        </p:spPr>
        <p:txBody>
          <a:bodyPr/>
          <a:lstStyle/>
          <a:p>
            <a:pPr eaLnBrk="1" hangingPunct="1"/>
            <a:r>
              <a:rPr lang="en-US" sz="1900" dirty="0" smtClean="0">
                <a:ea typeface="ＭＳ Ｐゴシック" pitchFamily="34" charset="-128"/>
              </a:rPr>
              <a:t>NASA Applied Sciences Project Finds New Spawning Sites for Atlantic Bluefin Tuna</a:t>
            </a:r>
            <a:r>
              <a:rPr lang="en-US" sz="1600" dirty="0" smtClean="0">
                <a:ea typeface="ＭＳ Ｐゴシック" pitchFamily="34" charset="-128"/>
              </a:rPr>
              <a:t/>
            </a:r>
            <a:br>
              <a:rPr lang="en-US" sz="1600" dirty="0" smtClean="0">
                <a:ea typeface="ＭＳ Ｐゴシック" pitchFamily="34" charset="-128"/>
              </a:rPr>
            </a:br>
            <a:r>
              <a:rPr lang="en-US" sz="1600" b="0" i="1" dirty="0" smtClean="0">
                <a:ea typeface="ＭＳ Ｐゴシック" pitchFamily="34" charset="-128"/>
              </a:rPr>
              <a:t>Mitchell A. Roffer, PI, West Melbourne Florida</a:t>
            </a:r>
          </a:p>
        </p:txBody>
      </p:sp>
      <p:sp>
        <p:nvSpPr>
          <p:cNvPr id="13314" name="Subtitle 2"/>
          <p:cNvSpPr>
            <a:spLocks noGrp="1"/>
          </p:cNvSpPr>
          <p:nvPr>
            <p:ph type="subTitle" idx="4294967295"/>
          </p:nvPr>
        </p:nvSpPr>
        <p:spPr>
          <a:xfrm>
            <a:off x="203200" y="927100"/>
            <a:ext cx="4419600" cy="2971800"/>
          </a:xfrm>
        </p:spPr>
        <p:txBody>
          <a:bodyPr/>
          <a:lstStyle/>
          <a:p>
            <a:pPr marL="0" indent="0" algn="just" eaLnBrk="1" hangingPunct="1">
              <a:buFont typeface="Arial" pitchFamily="34" charset="0"/>
              <a:buNone/>
            </a:pPr>
            <a:r>
              <a:rPr lang="en-US" sz="1400" b="1" dirty="0" smtClean="0">
                <a:solidFill>
                  <a:srgbClr val="FF0000"/>
                </a:solidFill>
                <a:ea typeface="ＭＳ Ｐゴシック" pitchFamily="34" charset="-128"/>
              </a:rPr>
              <a:t>Highlight:</a:t>
            </a:r>
            <a:r>
              <a:rPr lang="en-US" sz="1400" dirty="0" smtClean="0">
                <a:solidFill>
                  <a:srgbClr val="FF0000"/>
                </a:solidFill>
                <a:ea typeface="ＭＳ Ｐゴシック" pitchFamily="34" charset="-128"/>
              </a:rPr>
              <a:t> </a:t>
            </a:r>
            <a:r>
              <a:rPr lang="en-US" sz="1400" b="1" dirty="0" smtClean="0">
                <a:ea typeface="ＭＳ Ｐゴシック" pitchFamily="34" charset="-128"/>
              </a:rPr>
              <a:t>Bluefin tuna larvae were found in the Bahamas—outside the Gulf of Mexico, the traditional spawning area for this population. </a:t>
            </a:r>
            <a:r>
              <a:rPr lang="en-US" sz="1400" dirty="0" smtClean="0">
                <a:ea typeface="ＭＳ Ｐゴシック" pitchFamily="34" charset="-128"/>
              </a:rPr>
              <a:t>This has significant international management consequences as NOAA stock assessments have assumed only Gulf of Mexico spawning.</a:t>
            </a:r>
          </a:p>
          <a:p>
            <a:pPr marL="0" indent="0" eaLnBrk="1" hangingPunct="1">
              <a:buFont typeface="Arial" pitchFamily="34" charset="0"/>
              <a:buNone/>
            </a:pPr>
            <a:endParaRPr lang="en-US" sz="1400" dirty="0" smtClean="0">
              <a:ea typeface="ＭＳ Ｐゴシック" pitchFamily="34" charset="-128"/>
            </a:endParaRPr>
          </a:p>
          <a:p>
            <a:pPr marL="0" indent="0" algn="just" eaLnBrk="1" hangingPunct="1">
              <a:buFont typeface="Arial" pitchFamily="34" charset="0"/>
              <a:buNone/>
            </a:pPr>
            <a:r>
              <a:rPr lang="en-US" sz="1400" b="1" dirty="0" smtClean="0">
                <a:solidFill>
                  <a:srgbClr val="FF0000"/>
                </a:solidFill>
                <a:ea typeface="ＭＳ Ｐゴシック" pitchFamily="34" charset="-128"/>
              </a:rPr>
              <a:t>How:</a:t>
            </a:r>
            <a:r>
              <a:rPr lang="en-US" sz="1400" dirty="0" smtClean="0">
                <a:solidFill>
                  <a:srgbClr val="FF0000"/>
                </a:solidFill>
                <a:ea typeface="ＭＳ Ｐゴシック" pitchFamily="34" charset="-128"/>
              </a:rPr>
              <a:t> </a:t>
            </a:r>
            <a:r>
              <a:rPr lang="en-US" sz="1400" dirty="0" smtClean="0">
                <a:ea typeface="ＭＳ Ｐゴシック" pitchFamily="34" charset="-128"/>
              </a:rPr>
              <a:t>Thanks to an Applied Sciences project with PI Roffer, </a:t>
            </a:r>
            <a:r>
              <a:rPr lang="en-US" sz="1400" b="1" dirty="0" smtClean="0">
                <a:ea typeface="ＭＳ Ｐゴシック" pitchFamily="34" charset="-128"/>
              </a:rPr>
              <a:t>NASA infrared and ocean color satellite data are now routinely used by the NOAA National Marine Fisheries Service </a:t>
            </a:r>
            <a:r>
              <a:rPr lang="en-US" sz="1400" b="1" dirty="0" smtClean="0">
                <a:solidFill>
                  <a:srgbClr val="000000"/>
                </a:solidFill>
                <a:ea typeface="ＭＳ Ｐゴシック" pitchFamily="34" charset="-128"/>
              </a:rPr>
              <a:t>for stock assessment and management</a:t>
            </a:r>
            <a:r>
              <a:rPr lang="en-US" sz="1400" dirty="0" smtClean="0">
                <a:ea typeface="ＭＳ Ｐゴシック" pitchFamily="34" charset="-128"/>
              </a:rPr>
              <a:t>, in this case to identify areas to survey for Atlantic </a:t>
            </a:r>
            <a:r>
              <a:rPr lang="en-US" sz="1400" dirty="0" err="1" smtClean="0">
                <a:ea typeface="ＭＳ Ｐゴシック" pitchFamily="34" charset="-128"/>
              </a:rPr>
              <a:t>bluefin</a:t>
            </a:r>
            <a:r>
              <a:rPr lang="en-US" sz="1400" dirty="0" smtClean="0">
                <a:ea typeface="ＭＳ Ｐゴシック" pitchFamily="34" charset="-128"/>
              </a:rPr>
              <a:t> tuna (</a:t>
            </a:r>
            <a:r>
              <a:rPr lang="en-US" sz="1400" i="1" dirty="0" err="1" smtClean="0">
                <a:ea typeface="ＭＳ Ｐゴシック" pitchFamily="34" charset="-128"/>
              </a:rPr>
              <a:t>Thunnus</a:t>
            </a:r>
            <a:r>
              <a:rPr lang="en-US" sz="1400" i="1" dirty="0" smtClean="0">
                <a:ea typeface="ＭＳ Ｐゴシック" pitchFamily="34" charset="-128"/>
              </a:rPr>
              <a:t> thynnus</a:t>
            </a:r>
            <a:r>
              <a:rPr lang="en-US" sz="1400" dirty="0" smtClean="0">
                <a:ea typeface="ＭＳ Ｐゴシック" pitchFamily="34" charset="-128"/>
              </a:rPr>
              <a:t>) and other fish larvae. </a:t>
            </a:r>
            <a:endParaRPr lang="en-US" sz="1300" dirty="0" smtClean="0">
              <a:ea typeface="ＭＳ Ｐゴシック" pitchFamily="34" charset="-128"/>
            </a:endParaRPr>
          </a:p>
        </p:txBody>
      </p:sp>
      <p:sp>
        <p:nvSpPr>
          <p:cNvPr id="13315" name="Subtitle 2"/>
          <p:cNvSpPr txBox="1">
            <a:spLocks/>
          </p:cNvSpPr>
          <p:nvPr/>
        </p:nvSpPr>
        <p:spPr bwMode="auto">
          <a:xfrm>
            <a:off x="228600" y="3886200"/>
            <a:ext cx="441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fontAlgn="base" hangingPunct="1">
              <a:spcBef>
                <a:spcPct val="20000"/>
              </a:spcBef>
              <a:spcAft>
                <a:spcPct val="0"/>
              </a:spcAft>
            </a:pPr>
            <a:r>
              <a:rPr lang="en-US" sz="1400" b="1" dirty="0">
                <a:solidFill>
                  <a:srgbClr val="FF0000"/>
                </a:solidFill>
                <a:latin typeface="Calibri" pitchFamily="34" charset="0"/>
              </a:rPr>
              <a:t>Relevance:</a:t>
            </a:r>
            <a:r>
              <a:rPr lang="en-US" sz="1400" dirty="0">
                <a:solidFill>
                  <a:srgbClr val="FF0000"/>
                </a:solidFill>
                <a:latin typeface="Calibri" pitchFamily="34" charset="0"/>
              </a:rPr>
              <a:t> </a:t>
            </a:r>
            <a:r>
              <a:rPr lang="en-US" sz="1400" dirty="0">
                <a:solidFill>
                  <a:srgbClr val="000000"/>
                </a:solidFill>
                <a:latin typeface="Calibri" pitchFamily="34" charset="0"/>
              </a:rPr>
              <a:t>NOAA uses remote sensing-driven habitat models from this project team to evaluate the effects of changing climate on the reproduction and distribution of several economically and ecologically important migratory tuna and billfish species. </a:t>
            </a:r>
            <a:r>
              <a:rPr lang="en-US" sz="1400" dirty="0">
                <a:solidFill>
                  <a:prstClr val="black"/>
                </a:solidFill>
                <a:latin typeface="Calibri" pitchFamily="34" charset="0"/>
              </a:rPr>
              <a:t>NOAA directly benefits from increased operational efficiency (ship time is approximately $20K per day) in using satellite imagery and models to focus its ship-based larval surveys. Resulting larval counts feed stock assessments that set limits on the number of fish taken. </a:t>
            </a:r>
          </a:p>
          <a:p>
            <a:pPr algn="just" eaLnBrk="1" fontAlgn="base" hangingPunct="1">
              <a:spcBef>
                <a:spcPct val="20000"/>
              </a:spcBef>
              <a:spcAft>
                <a:spcPct val="0"/>
              </a:spcAft>
            </a:pPr>
            <a:endParaRPr lang="en-US" sz="1300" dirty="0">
              <a:solidFill>
                <a:srgbClr val="000000"/>
              </a:solidFill>
              <a:latin typeface="Calibri" pitchFamily="34" charset="0"/>
            </a:endParaRPr>
          </a:p>
        </p:txBody>
      </p:sp>
      <p:sp>
        <p:nvSpPr>
          <p:cNvPr id="13316" name="Subtitle 2"/>
          <p:cNvSpPr txBox="1">
            <a:spLocks/>
          </p:cNvSpPr>
          <p:nvPr/>
        </p:nvSpPr>
        <p:spPr bwMode="auto">
          <a:xfrm>
            <a:off x="4724400" y="771525"/>
            <a:ext cx="4191000" cy="5334000"/>
          </a:xfrm>
          <a:prstGeom prst="rect">
            <a:avLst/>
          </a:prstGeom>
          <a:noFill/>
          <a:ln w="9525">
            <a:solidFill>
              <a:schemeClr val="tx2"/>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20000"/>
              </a:spcBef>
              <a:spcAft>
                <a:spcPct val="0"/>
              </a:spcAft>
            </a:pPr>
            <a:endParaRPr lang="en-US" sz="1400" i="1">
              <a:solidFill>
                <a:prstClr val="black"/>
              </a:solidFill>
              <a:latin typeface="Calibri" pitchFamily="34" charset="0"/>
            </a:endParaRPr>
          </a:p>
          <a:p>
            <a:pPr eaLnBrk="1" fontAlgn="base" hangingPunct="1">
              <a:spcBef>
                <a:spcPct val="20000"/>
              </a:spcBef>
              <a:spcAft>
                <a:spcPct val="0"/>
              </a:spcAft>
              <a:buFont typeface="Arial" pitchFamily="34" charset="0"/>
              <a:buNone/>
            </a:pPr>
            <a:endParaRPr lang="en-US" sz="1800">
              <a:solidFill>
                <a:prstClr val="black"/>
              </a:solidFill>
              <a:latin typeface="Calibri" pitchFamily="34" charset="0"/>
            </a:endParaRPr>
          </a:p>
          <a:p>
            <a:pPr eaLnBrk="1" fontAlgn="base" hangingPunct="1">
              <a:spcBef>
                <a:spcPct val="20000"/>
              </a:spcBef>
              <a:spcAft>
                <a:spcPct val="0"/>
              </a:spcAft>
              <a:buFont typeface="Arial" pitchFamily="34" charset="0"/>
              <a:buNone/>
            </a:pPr>
            <a:endParaRPr lang="en-US" sz="1800">
              <a:solidFill>
                <a:prstClr val="black"/>
              </a:solidFill>
              <a:latin typeface="Calibri" pitchFamily="34" charset="0"/>
            </a:endParaRPr>
          </a:p>
          <a:p>
            <a:pPr eaLnBrk="1" fontAlgn="base" hangingPunct="1">
              <a:spcBef>
                <a:spcPct val="20000"/>
              </a:spcBef>
              <a:spcAft>
                <a:spcPct val="0"/>
              </a:spcAft>
              <a:buFont typeface="Arial" pitchFamily="34" charset="0"/>
              <a:buNone/>
            </a:pPr>
            <a:endParaRPr lang="en-US" sz="1800">
              <a:solidFill>
                <a:prstClr val="black"/>
              </a:solidFill>
              <a:latin typeface="Calibri" pitchFamily="34" charset="0"/>
            </a:endParaRPr>
          </a:p>
          <a:p>
            <a:pPr eaLnBrk="1" fontAlgn="base" hangingPunct="1">
              <a:spcBef>
                <a:spcPct val="20000"/>
              </a:spcBef>
              <a:spcAft>
                <a:spcPct val="0"/>
              </a:spcAft>
              <a:buFont typeface="Arial" pitchFamily="34" charset="0"/>
              <a:buNone/>
            </a:pPr>
            <a:endParaRPr lang="en-US" sz="1800">
              <a:solidFill>
                <a:prstClr val="black"/>
              </a:solidFill>
              <a:latin typeface="Calibri" pitchFamily="34" charset="0"/>
            </a:endParaRPr>
          </a:p>
          <a:p>
            <a:pPr eaLnBrk="1" fontAlgn="base" hangingPunct="1">
              <a:spcBef>
                <a:spcPct val="20000"/>
              </a:spcBef>
              <a:spcAft>
                <a:spcPct val="0"/>
              </a:spcAft>
              <a:buFont typeface="Arial" pitchFamily="34" charset="0"/>
              <a:buNone/>
            </a:pPr>
            <a:endParaRPr lang="en-US" sz="1800">
              <a:solidFill>
                <a:prstClr val="black"/>
              </a:solidFill>
              <a:latin typeface="Calibri" pitchFamily="34" charset="0"/>
            </a:endParaRPr>
          </a:p>
        </p:txBody>
      </p:sp>
      <p:sp>
        <p:nvSpPr>
          <p:cNvPr id="13317" name="Subtitle 2"/>
          <p:cNvSpPr txBox="1">
            <a:spLocks/>
          </p:cNvSpPr>
          <p:nvPr/>
        </p:nvSpPr>
        <p:spPr bwMode="auto">
          <a:xfrm>
            <a:off x="4914900" y="6181725"/>
            <a:ext cx="4114800" cy="676275"/>
          </a:xfrm>
          <a:prstGeom prst="rect">
            <a:avLst/>
          </a:prstGeom>
          <a:noFill/>
          <a:ln w="9525">
            <a:solidFill>
              <a:schemeClr val="tx2"/>
            </a:solidFill>
            <a:prstDash val="sysDot"/>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20000"/>
              </a:spcBef>
              <a:spcAft>
                <a:spcPct val="0"/>
              </a:spcAft>
              <a:buFont typeface="Arial" pitchFamily="34" charset="0"/>
              <a:buNone/>
            </a:pPr>
            <a:r>
              <a:rPr lang="en-US" sz="1200">
                <a:solidFill>
                  <a:prstClr val="black"/>
                </a:solidFill>
                <a:latin typeface="Calibri" pitchFamily="34" charset="0"/>
              </a:rPr>
              <a:t>Figure 1  Infrared (top) ocean color (bottom) satellite derived  oceanographic analysis showing the stations (X) where the NOAA  research vessel will sample based on the conditions. </a:t>
            </a:r>
          </a:p>
        </p:txBody>
      </p:sp>
      <p:sp>
        <p:nvSpPr>
          <p:cNvPr id="13318" name="TextBox 8"/>
          <p:cNvSpPr txBox="1">
            <a:spLocks noChangeArrowheads="1"/>
          </p:cNvSpPr>
          <p:nvPr/>
        </p:nvSpPr>
        <p:spPr bwMode="auto">
          <a:xfrm>
            <a:off x="5689600" y="1600200"/>
            <a:ext cx="226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sz="1800">
                <a:solidFill>
                  <a:prstClr val="black"/>
                </a:solidFill>
              </a:rPr>
              <a:t>Insert Image(s) here</a:t>
            </a:r>
          </a:p>
        </p:txBody>
      </p:sp>
      <p:pic>
        <p:nvPicPr>
          <p:cNvPr id="13319" name="Picture 1" descr="AOI13120BAHAMASPrelim I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0463" y="774700"/>
            <a:ext cx="3767137"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2" descr="AOIMODIS_13123BAHAMA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1100" y="3517900"/>
            <a:ext cx="37496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802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Mexico - Paradise Reef - Oct"/>
          <p:cNvPicPr>
            <a:picLocks noChangeAspect="1" noChangeArrowheads="1"/>
          </p:cNvPicPr>
          <p:nvPr/>
        </p:nvPicPr>
        <p:blipFill>
          <a:blip r:embed="rId3"/>
          <a:srcRect l="1630" t="45726" r="73" b="5145"/>
          <a:stretch>
            <a:fillRect/>
          </a:stretch>
        </p:blipFill>
        <p:spPr bwMode="auto">
          <a:xfrm>
            <a:off x="4686300" y="3868738"/>
            <a:ext cx="4454525" cy="2981325"/>
          </a:xfrm>
          <a:prstGeom prst="rect">
            <a:avLst/>
          </a:prstGeom>
          <a:noFill/>
          <a:ln w="9525">
            <a:noFill/>
            <a:miter lim="800000"/>
            <a:headEnd/>
            <a:tailEnd/>
          </a:ln>
        </p:spPr>
      </p:pic>
      <p:sp>
        <p:nvSpPr>
          <p:cNvPr id="36867" name="Rectangle 3"/>
          <p:cNvSpPr>
            <a:spLocks noGrp="1" noChangeArrowheads="1"/>
          </p:cNvSpPr>
          <p:nvPr>
            <p:ph type="title"/>
          </p:nvPr>
        </p:nvSpPr>
        <p:spPr>
          <a:xfrm>
            <a:off x="990600" y="304800"/>
            <a:ext cx="7086600" cy="849312"/>
          </a:xfrm>
        </p:spPr>
        <p:txBody>
          <a:bodyPr>
            <a:noAutofit/>
          </a:bodyPr>
          <a:lstStyle/>
          <a:p>
            <a:r>
              <a:rPr kumimoji="1" lang="en-US" sz="4000" b="1" dirty="0">
                <a:solidFill>
                  <a:srgbClr val="04617B"/>
                </a:solidFill>
              </a:rPr>
              <a:t>Coral Bleaching:</a:t>
            </a:r>
            <a:r>
              <a:rPr kumimoji="1" lang="en-US" sz="4000" b="1" dirty="0" smtClean="0">
                <a:solidFill>
                  <a:srgbClr val="04617B"/>
                </a:solidFill>
              </a:rPr>
              <a:t> </a:t>
            </a:r>
            <a:br>
              <a:rPr kumimoji="1" lang="en-US" sz="4000" b="1" dirty="0" smtClean="0">
                <a:solidFill>
                  <a:srgbClr val="04617B"/>
                </a:solidFill>
              </a:rPr>
            </a:br>
            <a:r>
              <a:rPr kumimoji="1" lang="en-US" sz="4000" b="1" dirty="0" smtClean="0">
                <a:solidFill>
                  <a:srgbClr val="04617B"/>
                </a:solidFill>
              </a:rPr>
              <a:t>Impact of </a:t>
            </a:r>
            <a:r>
              <a:rPr kumimoji="1" lang="en-US" sz="4000" b="1" dirty="0">
                <a:solidFill>
                  <a:srgbClr val="04617B"/>
                </a:solidFill>
              </a:rPr>
              <a:t>Climate Change</a:t>
            </a:r>
          </a:p>
        </p:txBody>
      </p:sp>
      <p:sp>
        <p:nvSpPr>
          <p:cNvPr id="36868" name="Rectangle 4"/>
          <p:cNvSpPr>
            <a:spLocks noChangeArrowheads="1"/>
          </p:cNvSpPr>
          <p:nvPr/>
        </p:nvSpPr>
        <p:spPr bwMode="auto">
          <a:xfrm>
            <a:off x="4343400" y="1524000"/>
            <a:ext cx="4419600" cy="4724400"/>
          </a:xfrm>
          <a:prstGeom prst="rect">
            <a:avLst/>
          </a:prstGeom>
          <a:noFill/>
          <a:ln w="9525">
            <a:noFill/>
            <a:miter lim="800000"/>
            <a:headEnd/>
            <a:tailEnd/>
          </a:ln>
        </p:spPr>
        <p:txBody>
          <a:bodyPr>
            <a:prstTxWarp prst="textNoShape">
              <a:avLst/>
            </a:prstTxWarp>
          </a:bodyPr>
          <a:lstStyle/>
          <a:p>
            <a:pPr fontAlgn="base">
              <a:spcBef>
                <a:spcPct val="0"/>
              </a:spcBef>
              <a:spcAft>
                <a:spcPct val="0"/>
              </a:spcAft>
            </a:pPr>
            <a:endParaRPr lang="en-US" sz="2800">
              <a:solidFill>
                <a:srgbClr val="FF3300"/>
              </a:solidFill>
              <a:latin typeface="Arial" charset="0"/>
              <a:cs typeface="Arial" charset="0"/>
            </a:endParaRPr>
          </a:p>
          <a:p>
            <a:pPr fontAlgn="base">
              <a:spcBef>
                <a:spcPct val="0"/>
              </a:spcBef>
              <a:spcAft>
                <a:spcPct val="0"/>
              </a:spcAft>
            </a:pPr>
            <a:endParaRPr lang="en-US" sz="2800">
              <a:solidFill>
                <a:prstClr val="black"/>
              </a:solidFill>
              <a:latin typeface="Arial" charset="0"/>
              <a:cs typeface="Arial" charset="0"/>
            </a:endParaRPr>
          </a:p>
          <a:p>
            <a:pPr fontAlgn="base">
              <a:spcBef>
                <a:spcPct val="0"/>
              </a:spcBef>
              <a:spcAft>
                <a:spcPct val="0"/>
              </a:spcAft>
            </a:pPr>
            <a:endParaRPr lang="en-US" sz="2800">
              <a:solidFill>
                <a:prstClr val="black"/>
              </a:solidFill>
              <a:latin typeface="Arial" charset="0"/>
              <a:cs typeface="Arial" charset="0"/>
            </a:endParaRPr>
          </a:p>
        </p:txBody>
      </p:sp>
      <p:pic>
        <p:nvPicPr>
          <p:cNvPr id="36869" name="Picture 5" descr="zooxlit"/>
          <p:cNvPicPr>
            <a:picLocks noChangeAspect="1" noChangeArrowheads="1"/>
          </p:cNvPicPr>
          <p:nvPr/>
        </p:nvPicPr>
        <p:blipFill>
          <a:blip r:embed="rId4"/>
          <a:srcRect/>
          <a:stretch>
            <a:fillRect/>
          </a:stretch>
        </p:blipFill>
        <p:spPr bwMode="auto">
          <a:xfrm>
            <a:off x="6781800" y="1311275"/>
            <a:ext cx="1371600" cy="1828800"/>
          </a:xfrm>
          <a:prstGeom prst="rect">
            <a:avLst/>
          </a:prstGeom>
          <a:noFill/>
          <a:ln w="9525">
            <a:noFill/>
            <a:miter lim="800000"/>
            <a:headEnd/>
            <a:tailEnd/>
          </a:ln>
        </p:spPr>
      </p:pic>
      <p:sp>
        <p:nvSpPr>
          <p:cNvPr id="36870" name="Text Box 6"/>
          <p:cNvSpPr txBox="1">
            <a:spLocks noChangeArrowheads="1"/>
          </p:cNvSpPr>
          <p:nvPr/>
        </p:nvSpPr>
        <p:spPr bwMode="auto">
          <a:xfrm>
            <a:off x="1198563" y="1389063"/>
            <a:ext cx="3870325" cy="701675"/>
          </a:xfrm>
          <a:prstGeom prst="rect">
            <a:avLst/>
          </a:prstGeom>
          <a:noFill/>
          <a:ln w="9525">
            <a:noFill/>
            <a:miter lim="800000"/>
            <a:headEnd/>
            <a:tailEnd/>
          </a:ln>
        </p:spPr>
        <p:txBody>
          <a:bodyPr>
            <a:prstTxWarp prst="textNoShape">
              <a:avLst/>
            </a:prstTxWarp>
            <a:spAutoFit/>
          </a:bodyPr>
          <a:lstStyle/>
          <a:p>
            <a:pPr marL="231775" indent="-231775" eaLnBrk="0" fontAlgn="base" hangingPunct="0">
              <a:spcBef>
                <a:spcPct val="20000"/>
              </a:spcBef>
              <a:spcAft>
                <a:spcPct val="0"/>
              </a:spcAft>
              <a:buClr>
                <a:prstClr val="black"/>
              </a:buClr>
              <a:buSzPct val="50000"/>
              <a:buFont typeface="Monotype Sorts" charset="2"/>
              <a:buChar char="l"/>
            </a:pPr>
            <a:r>
              <a:rPr kumimoji="1" lang="en-US" sz="2000" dirty="0">
                <a:solidFill>
                  <a:prstClr val="black"/>
                </a:solidFill>
                <a:latin typeface="Arial" charset="0"/>
                <a:cs typeface="Arial" charset="0"/>
              </a:rPr>
              <a:t>Most of corals’ food comes from photosynthesis</a:t>
            </a:r>
          </a:p>
        </p:txBody>
      </p:sp>
      <p:grpSp>
        <p:nvGrpSpPr>
          <p:cNvPr id="2" name="Group 7"/>
          <p:cNvGrpSpPr>
            <a:grpSpLocks/>
          </p:cNvGrpSpPr>
          <p:nvPr/>
        </p:nvGrpSpPr>
        <p:grpSpPr bwMode="auto">
          <a:xfrm>
            <a:off x="6324600" y="3505200"/>
            <a:ext cx="2209800" cy="1066800"/>
            <a:chOff x="3984" y="2208"/>
            <a:chExt cx="1392" cy="672"/>
          </a:xfrm>
        </p:grpSpPr>
        <p:sp>
          <p:nvSpPr>
            <p:cNvPr id="36881" name="Line 8"/>
            <p:cNvSpPr>
              <a:spLocks noChangeShapeType="1"/>
            </p:cNvSpPr>
            <p:nvPr/>
          </p:nvSpPr>
          <p:spPr bwMode="auto">
            <a:xfrm flipH="1" flipV="1">
              <a:off x="3984" y="2208"/>
              <a:ext cx="720" cy="672"/>
            </a:xfrm>
            <a:prstGeom prst="line">
              <a:avLst/>
            </a:prstGeom>
            <a:noFill/>
            <a:ln w="9525">
              <a:solidFill>
                <a:schemeClr val="tx1"/>
              </a:solidFill>
              <a:miter lim="800000"/>
              <a:headEnd/>
              <a:tailEnd/>
            </a:ln>
          </p:spPr>
          <p:txBody>
            <a:bodyPr wrap="none">
              <a:prstTxWarp prst="textNoShape">
                <a:avLst/>
              </a:prstTxWarp>
            </a:bodyPr>
            <a:lstStyle/>
            <a:p>
              <a:pPr fontAlgn="base">
                <a:spcBef>
                  <a:spcPct val="0"/>
                </a:spcBef>
                <a:spcAft>
                  <a:spcPct val="0"/>
                </a:spcAft>
              </a:pPr>
              <a:endParaRPr lang="en-US">
                <a:solidFill>
                  <a:prstClr val="black"/>
                </a:solidFill>
                <a:latin typeface="Arial" charset="0"/>
                <a:cs typeface="Arial" charset="0"/>
              </a:endParaRPr>
            </a:p>
          </p:txBody>
        </p:sp>
        <p:sp>
          <p:nvSpPr>
            <p:cNvPr id="36882" name="Line 9"/>
            <p:cNvSpPr>
              <a:spLocks noChangeShapeType="1"/>
            </p:cNvSpPr>
            <p:nvPr/>
          </p:nvSpPr>
          <p:spPr bwMode="auto">
            <a:xfrm flipV="1">
              <a:off x="4704" y="2208"/>
              <a:ext cx="672" cy="672"/>
            </a:xfrm>
            <a:prstGeom prst="line">
              <a:avLst/>
            </a:prstGeom>
            <a:noFill/>
            <a:ln w="9525">
              <a:solidFill>
                <a:schemeClr val="tx1"/>
              </a:solidFill>
              <a:miter lim="800000"/>
              <a:headEnd/>
              <a:tailEnd/>
            </a:ln>
          </p:spPr>
          <p:txBody>
            <a:bodyPr wrap="none">
              <a:prstTxWarp prst="textNoShape">
                <a:avLst/>
              </a:prstTxWarp>
            </a:bodyPr>
            <a:lstStyle/>
            <a:p>
              <a:pPr fontAlgn="base">
                <a:spcBef>
                  <a:spcPct val="0"/>
                </a:spcBef>
                <a:spcAft>
                  <a:spcPct val="0"/>
                </a:spcAft>
              </a:pPr>
              <a:endParaRPr lang="en-US">
                <a:solidFill>
                  <a:prstClr val="black"/>
                </a:solidFill>
                <a:latin typeface="Arial" charset="0"/>
                <a:cs typeface="Arial" charset="0"/>
              </a:endParaRPr>
            </a:p>
          </p:txBody>
        </p:sp>
        <p:sp>
          <p:nvSpPr>
            <p:cNvPr id="1835018" name="Line 10"/>
            <p:cNvSpPr>
              <a:spLocks noChangeShapeType="1"/>
            </p:cNvSpPr>
            <p:nvPr/>
          </p:nvSpPr>
          <p:spPr bwMode="auto">
            <a:xfrm>
              <a:off x="3984" y="2208"/>
              <a:ext cx="1392" cy="0"/>
            </a:xfrm>
            <a:prstGeom prst="line">
              <a:avLst/>
            </a:prstGeom>
            <a:noFill/>
            <a:ln w="9525">
              <a:solidFill>
                <a:schemeClr val="tx1"/>
              </a:solidFill>
              <a:miter lim="800000"/>
              <a:headEnd/>
              <a:tailEnd/>
            </a:ln>
            <a:effectLst/>
          </p:spPr>
          <p:txBody>
            <a:bodyPr wrap="none"/>
            <a:lstStyle/>
            <a:p>
              <a:pPr fontAlgn="base">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cs typeface="Arial" charset="0"/>
              </a:endParaRPr>
            </a:p>
          </p:txBody>
        </p:sp>
      </p:grpSp>
      <p:sp>
        <p:nvSpPr>
          <p:cNvPr id="36872" name="Text Box 11"/>
          <p:cNvSpPr txBox="1">
            <a:spLocks noChangeArrowheads="1"/>
          </p:cNvSpPr>
          <p:nvPr/>
        </p:nvSpPr>
        <p:spPr bwMode="auto">
          <a:xfrm rot="-5400000">
            <a:off x="6638131" y="1286669"/>
            <a:ext cx="2819400" cy="246062"/>
          </a:xfrm>
          <a:prstGeom prst="rect">
            <a:avLst/>
          </a:prstGeom>
          <a:noFill/>
          <a:ln w="9525">
            <a:noFill/>
            <a:miter lim="800000"/>
            <a:headEnd/>
            <a:tailEnd/>
          </a:ln>
        </p:spPr>
        <p:txBody>
          <a:bodyPr>
            <a:prstTxWarp prst="textNoShape">
              <a:avLst/>
            </a:prstTxWarp>
            <a:spAutoFit/>
          </a:bodyPr>
          <a:lstStyle/>
          <a:p>
            <a:pPr fontAlgn="base">
              <a:spcBef>
                <a:spcPct val="50000"/>
              </a:spcBef>
              <a:spcAft>
                <a:spcPct val="0"/>
              </a:spcAft>
            </a:pPr>
            <a:r>
              <a:rPr kumimoji="1" lang="en-US" sz="1000" dirty="0">
                <a:solidFill>
                  <a:srgbClr val="FFFFFF"/>
                </a:solidFill>
                <a:latin typeface="Arial" charset="0"/>
                <a:cs typeface="Arial" charset="0"/>
              </a:rPr>
              <a:t>Scott R. Santos</a:t>
            </a:r>
          </a:p>
        </p:txBody>
      </p:sp>
      <p:sp>
        <p:nvSpPr>
          <p:cNvPr id="36873" name="Text Box 12"/>
          <p:cNvSpPr txBox="1">
            <a:spLocks noChangeArrowheads="1"/>
          </p:cNvSpPr>
          <p:nvPr/>
        </p:nvSpPr>
        <p:spPr bwMode="auto">
          <a:xfrm>
            <a:off x="6477000" y="3276600"/>
            <a:ext cx="1981200" cy="366713"/>
          </a:xfrm>
          <a:prstGeom prst="rect">
            <a:avLst/>
          </a:prstGeom>
          <a:solidFill>
            <a:schemeClr val="tx1"/>
          </a:solidFill>
          <a:ln w="9525">
            <a:noFill/>
            <a:miter lim="800000"/>
            <a:headEnd/>
            <a:tailEnd/>
          </a:ln>
        </p:spPr>
        <p:txBody>
          <a:bodyPr>
            <a:prstTxWarp prst="textNoShape">
              <a:avLst/>
            </a:prstTxWarp>
            <a:spAutoFit/>
          </a:bodyPr>
          <a:lstStyle/>
          <a:p>
            <a:pPr fontAlgn="base">
              <a:spcBef>
                <a:spcPct val="0"/>
              </a:spcBef>
              <a:spcAft>
                <a:spcPct val="0"/>
              </a:spcAft>
            </a:pPr>
            <a:r>
              <a:rPr lang="en-US">
                <a:solidFill>
                  <a:prstClr val="white"/>
                </a:solidFill>
                <a:latin typeface="Arial" charset="0"/>
                <a:cs typeface="Arial" charset="0"/>
              </a:rPr>
              <a:t>Symbiotic algae</a:t>
            </a:r>
          </a:p>
        </p:txBody>
      </p:sp>
      <p:sp>
        <p:nvSpPr>
          <p:cNvPr id="36874" name="Line 13"/>
          <p:cNvSpPr>
            <a:spLocks noChangeShapeType="1"/>
          </p:cNvSpPr>
          <p:nvPr/>
        </p:nvSpPr>
        <p:spPr bwMode="auto">
          <a:xfrm flipV="1">
            <a:off x="7446963" y="2552700"/>
            <a:ext cx="0" cy="709613"/>
          </a:xfrm>
          <a:prstGeom prst="line">
            <a:avLst/>
          </a:prstGeom>
          <a:noFill/>
          <a:ln w="38100">
            <a:solidFill>
              <a:srgbClr val="FFFF00"/>
            </a:solidFill>
            <a:round/>
            <a:headEnd/>
            <a:tailEnd type="triangle" w="med" len="med"/>
          </a:ln>
        </p:spPr>
        <p:txBody>
          <a:bodyPr wrap="none" anchor="ctr">
            <a:prstTxWarp prst="textNoShape">
              <a:avLst/>
            </a:prstTxWarp>
            <a:spAutoFit/>
          </a:bodyPr>
          <a:lstStyle/>
          <a:p>
            <a:pPr fontAlgn="base">
              <a:spcBef>
                <a:spcPct val="0"/>
              </a:spcBef>
              <a:spcAft>
                <a:spcPct val="0"/>
              </a:spcAft>
            </a:pPr>
            <a:endParaRPr lang="en-US">
              <a:solidFill>
                <a:prstClr val="black"/>
              </a:solidFill>
              <a:latin typeface="Arial" charset="0"/>
              <a:cs typeface="Arial" charset="0"/>
            </a:endParaRPr>
          </a:p>
        </p:txBody>
      </p:sp>
      <p:grpSp>
        <p:nvGrpSpPr>
          <p:cNvPr id="3" name="Group 14"/>
          <p:cNvGrpSpPr>
            <a:grpSpLocks/>
          </p:cNvGrpSpPr>
          <p:nvPr/>
        </p:nvGrpSpPr>
        <p:grpSpPr bwMode="auto">
          <a:xfrm>
            <a:off x="169863" y="2009775"/>
            <a:ext cx="6886575" cy="4094163"/>
            <a:chOff x="192" y="1416"/>
            <a:chExt cx="4338" cy="2579"/>
          </a:xfrm>
        </p:grpSpPr>
        <p:pic>
          <p:nvPicPr>
            <p:cNvPr id="36878" name="Picture 15" descr="bleaching closeup"/>
            <p:cNvPicPr>
              <a:picLocks noChangeAspect="1" noChangeArrowheads="1"/>
            </p:cNvPicPr>
            <p:nvPr/>
          </p:nvPicPr>
          <p:blipFill>
            <a:blip r:embed="rId5"/>
            <a:srcRect/>
            <a:stretch>
              <a:fillRect/>
            </a:stretch>
          </p:blipFill>
          <p:spPr bwMode="auto">
            <a:xfrm>
              <a:off x="2030" y="1593"/>
              <a:ext cx="1700" cy="1133"/>
            </a:xfrm>
            <a:prstGeom prst="rect">
              <a:avLst/>
            </a:prstGeom>
            <a:noFill/>
            <a:ln w="9525">
              <a:noFill/>
              <a:miter lim="800000"/>
              <a:headEnd/>
              <a:tailEnd/>
            </a:ln>
          </p:spPr>
        </p:pic>
        <p:sp>
          <p:nvSpPr>
            <p:cNvPr id="1835024" name="Line 16"/>
            <p:cNvSpPr>
              <a:spLocks noChangeShapeType="1"/>
            </p:cNvSpPr>
            <p:nvPr/>
          </p:nvSpPr>
          <p:spPr bwMode="auto">
            <a:xfrm rot="5400000">
              <a:off x="3814" y="1258"/>
              <a:ext cx="472" cy="960"/>
            </a:xfrm>
            <a:prstGeom prst="line">
              <a:avLst/>
            </a:prstGeom>
            <a:noFill/>
            <a:ln w="38100">
              <a:solidFill>
                <a:srgbClr val="FFFF00"/>
              </a:solidFill>
              <a:round/>
              <a:headEnd/>
              <a:tailEnd type="triangle" w="med" len="med"/>
            </a:ln>
            <a:effectLst/>
          </p:spPr>
          <p:txBody>
            <a:bodyPr anchor="ctr">
              <a:spAutoFit/>
            </a:bodyPr>
            <a:lstStyle/>
            <a:p>
              <a:pPr fontAlgn="base">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cs typeface="Arial" charset="0"/>
              </a:endParaRPr>
            </a:p>
          </p:txBody>
        </p:sp>
        <p:sp>
          <p:nvSpPr>
            <p:cNvPr id="36880" name="Text Box 17"/>
            <p:cNvSpPr txBox="1">
              <a:spLocks noChangeArrowheads="1"/>
            </p:cNvSpPr>
            <p:nvPr/>
          </p:nvSpPr>
          <p:spPr bwMode="auto">
            <a:xfrm>
              <a:off x="192" y="1416"/>
              <a:ext cx="1870" cy="2579"/>
            </a:xfrm>
            <a:prstGeom prst="rect">
              <a:avLst/>
            </a:prstGeom>
            <a:noFill/>
            <a:ln w="9525">
              <a:noFill/>
              <a:miter lim="800000"/>
              <a:headEnd/>
              <a:tailEnd/>
            </a:ln>
          </p:spPr>
          <p:txBody>
            <a:bodyPr>
              <a:prstTxWarp prst="textNoShape">
                <a:avLst/>
              </a:prstTxWarp>
              <a:spAutoFit/>
            </a:bodyPr>
            <a:lstStyle/>
            <a:p>
              <a:pPr marL="231775" indent="-231775" eaLnBrk="0" fontAlgn="base" hangingPunct="0">
                <a:lnSpc>
                  <a:spcPct val="50000"/>
                </a:lnSpc>
                <a:spcBef>
                  <a:spcPct val="20000"/>
                </a:spcBef>
                <a:spcAft>
                  <a:spcPct val="0"/>
                </a:spcAft>
                <a:buClr>
                  <a:prstClr val="black"/>
                </a:buClr>
                <a:buSzPct val="50000"/>
                <a:buFont typeface="Monotype Sorts" charset="2"/>
                <a:buChar char="l"/>
              </a:pPr>
              <a:endParaRPr kumimoji="1" lang="en-US" sz="2000">
                <a:solidFill>
                  <a:prstClr val="black"/>
                </a:solidFill>
                <a:latin typeface="Arial" charset="0"/>
                <a:cs typeface="Arial" charset="0"/>
              </a:endParaRPr>
            </a:p>
            <a:p>
              <a:pPr marL="231775" indent="-231775" eaLnBrk="0" fontAlgn="base" hangingPunct="0">
                <a:spcBef>
                  <a:spcPct val="20000"/>
                </a:spcBef>
                <a:spcAft>
                  <a:spcPct val="0"/>
                </a:spcAft>
                <a:buClr>
                  <a:prstClr val="black"/>
                </a:buClr>
                <a:buSzPct val="50000"/>
                <a:buFont typeface="Monotype Sorts" charset="2"/>
                <a:buChar char="l"/>
              </a:pPr>
              <a:r>
                <a:rPr kumimoji="1" lang="en-US" sz="2000">
                  <a:solidFill>
                    <a:prstClr val="black"/>
                  </a:solidFill>
                  <a:latin typeface="Arial" charset="0"/>
                  <a:cs typeface="Arial" charset="0"/>
                </a:rPr>
                <a:t>Corals exposed to high temperatures and/or high light become stressed</a:t>
              </a:r>
            </a:p>
            <a:p>
              <a:pPr marL="231775" indent="-231775" eaLnBrk="0" fontAlgn="base" hangingPunct="0">
                <a:lnSpc>
                  <a:spcPct val="50000"/>
                </a:lnSpc>
                <a:spcBef>
                  <a:spcPct val="20000"/>
                </a:spcBef>
                <a:spcAft>
                  <a:spcPct val="0"/>
                </a:spcAft>
                <a:buClr>
                  <a:prstClr val="black"/>
                </a:buClr>
                <a:buSzPct val="50000"/>
                <a:buFont typeface="Monotype Sorts" charset="2"/>
                <a:buChar char="l"/>
              </a:pPr>
              <a:endParaRPr kumimoji="1" lang="en-US" sz="2000">
                <a:solidFill>
                  <a:prstClr val="black"/>
                </a:solidFill>
                <a:latin typeface="Arial" charset="0"/>
                <a:cs typeface="Arial" charset="0"/>
              </a:endParaRPr>
            </a:p>
            <a:p>
              <a:pPr marL="231775" indent="-231775" eaLnBrk="0" fontAlgn="base" hangingPunct="0">
                <a:spcBef>
                  <a:spcPct val="20000"/>
                </a:spcBef>
                <a:spcAft>
                  <a:spcPct val="0"/>
                </a:spcAft>
                <a:buClr>
                  <a:prstClr val="black"/>
                </a:buClr>
                <a:buSzPct val="50000"/>
                <a:buFont typeface="Monotype Sorts" charset="2"/>
                <a:buChar char="l"/>
              </a:pPr>
              <a:r>
                <a:rPr kumimoji="1" lang="en-US" sz="2000">
                  <a:solidFill>
                    <a:prstClr val="black"/>
                  </a:solidFill>
                  <a:latin typeface="Arial" charset="0"/>
                  <a:cs typeface="Arial" charset="0"/>
                </a:rPr>
                <a:t>Corals eject their algae; coral appears “bleached</a:t>
              </a:r>
            </a:p>
            <a:p>
              <a:pPr marL="231775" indent="-231775" eaLnBrk="0" fontAlgn="base" hangingPunct="0">
                <a:spcBef>
                  <a:spcPct val="20000"/>
                </a:spcBef>
                <a:spcAft>
                  <a:spcPct val="0"/>
                </a:spcAft>
                <a:buClr>
                  <a:prstClr val="black"/>
                </a:buClr>
                <a:buSzPct val="50000"/>
                <a:buFont typeface="Monotype Sorts" charset="2"/>
                <a:buChar char="l"/>
              </a:pPr>
              <a:r>
                <a:rPr kumimoji="1" lang="en-US" sz="2000">
                  <a:solidFill>
                    <a:prstClr val="black"/>
                  </a:solidFill>
                  <a:latin typeface="Arial" charset="0"/>
                  <a:cs typeface="Arial" charset="0"/>
                </a:rPr>
                <a:t>If stress is mild or brief, corals recover, otherwise they die</a:t>
              </a:r>
            </a:p>
            <a:p>
              <a:pPr marL="231775" indent="-231775" eaLnBrk="0" fontAlgn="base" hangingPunct="0">
                <a:spcBef>
                  <a:spcPct val="20000"/>
                </a:spcBef>
                <a:spcAft>
                  <a:spcPct val="0"/>
                </a:spcAft>
                <a:buClr>
                  <a:prstClr val="black"/>
                </a:buClr>
                <a:buSzPct val="50000"/>
                <a:buFont typeface="Monotype Sorts" charset="2"/>
                <a:buChar char="l"/>
              </a:pPr>
              <a:endParaRPr kumimoji="1" lang="en-US" sz="2000">
                <a:solidFill>
                  <a:prstClr val="black"/>
                </a:solidFill>
                <a:latin typeface="Arial" charset="0"/>
                <a:cs typeface="Arial" charset="0"/>
              </a:endParaRPr>
            </a:p>
          </p:txBody>
        </p:sp>
      </p:grpSp>
      <p:sp>
        <p:nvSpPr>
          <p:cNvPr id="1835026" name="Text Box 18"/>
          <p:cNvSpPr txBox="1">
            <a:spLocks noChangeArrowheads="1"/>
          </p:cNvSpPr>
          <p:nvPr/>
        </p:nvSpPr>
        <p:spPr bwMode="auto">
          <a:xfrm>
            <a:off x="6623050" y="2925763"/>
            <a:ext cx="1758950" cy="369332"/>
          </a:xfrm>
          <a:prstGeom prst="rect">
            <a:avLst/>
          </a:prstGeom>
          <a:solidFill>
            <a:schemeClr val="tx1"/>
          </a:solidFill>
          <a:ln w="12700">
            <a:noFill/>
            <a:miter lim="800000"/>
            <a:headEnd/>
            <a:tailEnd/>
          </a:ln>
          <a:effectLst/>
        </p:spPr>
        <p:txBody>
          <a:bodyPr wrap="square">
            <a:prstTxWarp prst="textNoShape">
              <a:avLst/>
            </a:prstTxWarp>
            <a:spAutoFit/>
          </a:bodyPr>
          <a:lstStyle/>
          <a:p>
            <a:pPr fontAlgn="base">
              <a:spcBef>
                <a:spcPct val="0"/>
              </a:spcBef>
              <a:spcAft>
                <a:spcPct val="0"/>
              </a:spcAft>
              <a:defRPr/>
            </a:pPr>
            <a:r>
              <a:rPr lang="en-US" dirty="0" err="1">
                <a:solidFill>
                  <a:prstClr val="white"/>
                </a:solidFill>
                <a:latin typeface="Arial" charset="0"/>
                <a:cs typeface="Arial" charset="0"/>
              </a:rPr>
              <a:t>zooxanthellae</a:t>
            </a:r>
            <a:endParaRPr lang="en-US" dirty="0">
              <a:solidFill>
                <a:prstClr val="white"/>
              </a:solidFill>
              <a:latin typeface="Arial" charset="0"/>
              <a:cs typeface="Arial" charset="0"/>
            </a:endParaRPr>
          </a:p>
        </p:txBody>
      </p:sp>
      <p:sp>
        <p:nvSpPr>
          <p:cNvPr id="36877" name="Text Box 17"/>
          <p:cNvSpPr txBox="1">
            <a:spLocks noChangeArrowheads="1"/>
          </p:cNvSpPr>
          <p:nvPr/>
        </p:nvSpPr>
        <p:spPr bwMode="auto">
          <a:xfrm>
            <a:off x="1198563" y="5627688"/>
            <a:ext cx="3238500" cy="923330"/>
          </a:xfrm>
          <a:prstGeom prst="rect">
            <a:avLst/>
          </a:prstGeom>
          <a:noFill/>
          <a:ln w="9525">
            <a:noFill/>
            <a:miter lim="800000"/>
            <a:headEnd/>
            <a:tailEnd/>
          </a:ln>
        </p:spPr>
        <p:txBody>
          <a:bodyPr wrap="square">
            <a:prstTxWarp prst="textNoShape">
              <a:avLst/>
            </a:prstTxWarp>
            <a:spAutoFit/>
          </a:bodyPr>
          <a:lstStyle/>
          <a:p>
            <a:pPr marL="231775" indent="-231775" eaLnBrk="0" fontAlgn="base" hangingPunct="0">
              <a:lnSpc>
                <a:spcPct val="50000"/>
              </a:lnSpc>
              <a:spcBef>
                <a:spcPct val="20000"/>
              </a:spcBef>
              <a:spcAft>
                <a:spcPct val="0"/>
              </a:spcAft>
              <a:buClr>
                <a:prstClr val="black"/>
              </a:buClr>
              <a:buSzPct val="50000"/>
              <a:buFont typeface="Monotype Sorts" charset="2"/>
              <a:buChar char="l"/>
            </a:pPr>
            <a:endParaRPr kumimoji="1" lang="en-US" sz="2000" b="1" dirty="0">
              <a:solidFill>
                <a:prstClr val="black"/>
              </a:solidFill>
              <a:latin typeface="Arial" charset="0"/>
              <a:cs typeface="Arial" charset="0"/>
            </a:endParaRPr>
          </a:p>
          <a:p>
            <a:pPr marL="231775" indent="-231775" eaLnBrk="0" fontAlgn="base" hangingPunct="0">
              <a:spcBef>
                <a:spcPct val="20000"/>
              </a:spcBef>
              <a:spcAft>
                <a:spcPct val="0"/>
              </a:spcAft>
              <a:buClr>
                <a:prstClr val="black"/>
              </a:buClr>
              <a:buSzPct val="50000"/>
              <a:buFont typeface="Monotype Sorts" charset="2"/>
              <a:buChar char="l"/>
            </a:pPr>
            <a:r>
              <a:rPr kumimoji="1" lang="en-US" sz="2000" b="1" dirty="0">
                <a:solidFill>
                  <a:prstClr val="black"/>
                </a:solidFill>
                <a:latin typeface="Arial" charset="0"/>
                <a:cs typeface="Arial" charset="0"/>
              </a:rPr>
              <a:t>Mass bleaching covers 100-1000’s km2</a:t>
            </a:r>
          </a:p>
        </p:txBody>
      </p:sp>
      <p:sp>
        <p:nvSpPr>
          <p:cNvPr id="4" name="Slide Number Placeholder 3"/>
          <p:cNvSpPr>
            <a:spLocks noGrp="1"/>
          </p:cNvSpPr>
          <p:nvPr>
            <p:ph type="sldNum" sz="quarter" idx="12"/>
          </p:nvPr>
        </p:nvSpPr>
        <p:spPr/>
        <p:txBody>
          <a:bodyPr/>
          <a:lstStyle/>
          <a:p>
            <a:pPr>
              <a:defRPr/>
            </a:pPr>
            <a:fld id="{9A68E092-36E0-4C65-A222-AD1662ADBEF7}" type="slidenum">
              <a:rPr lang="en-US" smtClean="0">
                <a:solidFill>
                  <a:prstClr val="black">
                    <a:tint val="75000"/>
                  </a:prstClr>
                </a:solidFill>
              </a:rPr>
              <a:pPr>
                <a:defRPr/>
              </a:pPr>
              <a:t>11</a:t>
            </a:fld>
            <a:endParaRPr lang="en-US" dirty="0">
              <a:solidFill>
                <a:prstClr val="black">
                  <a:tint val="75000"/>
                </a:prstClr>
              </a:solidFill>
            </a:endParaRPr>
          </a:p>
        </p:txBody>
      </p:sp>
    </p:spTree>
    <p:extLst>
      <p:ext uri="{BB962C8B-B14F-4D97-AF65-F5344CB8AC3E}">
        <p14:creationId xmlns:p14="http://schemas.microsoft.com/office/powerpoint/2010/main" val="1305426750"/>
      </p:ext>
    </p:extLst>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0" descr="2013-10-03Combined_Guam_CNMI_BAA_5km_400km_radius_gauge.png"/>
          <p:cNvPicPr>
            <a:picLocks noChangeAspect="1"/>
          </p:cNvPicPr>
          <p:nvPr/>
        </p:nvPicPr>
        <p:blipFill>
          <a:blip r:embed="rId3">
            <a:extLst>
              <a:ext uri="{28A0092B-C50C-407E-A947-70E740481C1C}">
                <a14:useLocalDpi xmlns:a14="http://schemas.microsoft.com/office/drawing/2010/main" val="0"/>
              </a:ext>
            </a:extLst>
          </a:blip>
          <a:srcRect l="72884" t="9845" b="66013"/>
          <a:stretch>
            <a:fillRect/>
          </a:stretch>
        </p:blipFill>
        <p:spPr bwMode="auto">
          <a:xfrm>
            <a:off x="4457700" y="3003550"/>
            <a:ext cx="16144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9" descr="2013-10-03Combined_Guam_CNMI_BAA_5km_400km_radius_gauge.png"/>
          <p:cNvPicPr>
            <a:picLocks noChangeAspect="1"/>
          </p:cNvPicPr>
          <p:nvPr/>
        </p:nvPicPr>
        <p:blipFill>
          <a:blip r:embed="rId3">
            <a:extLst>
              <a:ext uri="{28A0092B-C50C-407E-A947-70E740481C1C}">
                <a14:useLocalDpi xmlns:a14="http://schemas.microsoft.com/office/drawing/2010/main" val="0"/>
              </a:ext>
            </a:extLst>
          </a:blip>
          <a:srcRect l="27515" t="31471" r="49701" b="35133"/>
          <a:stretch>
            <a:fillRect/>
          </a:stretch>
        </p:blipFill>
        <p:spPr bwMode="auto">
          <a:xfrm>
            <a:off x="5992813" y="885825"/>
            <a:ext cx="2738437"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1"/>
          <p:cNvSpPr>
            <a:spLocks noGrp="1"/>
          </p:cNvSpPr>
          <p:nvPr>
            <p:ph type="ctrTitle" idx="4294967295"/>
          </p:nvPr>
        </p:nvSpPr>
        <p:spPr>
          <a:xfrm>
            <a:off x="533400" y="152400"/>
            <a:ext cx="8763000" cy="609600"/>
          </a:xfrm>
        </p:spPr>
        <p:txBody>
          <a:bodyPr/>
          <a:lstStyle/>
          <a:p>
            <a:pPr eaLnBrk="1" hangingPunct="1"/>
            <a:r>
              <a:rPr lang="en-US" sz="1800" dirty="0" smtClean="0">
                <a:ea typeface="ＭＳ Ｐゴシック" pitchFamily="34" charset="-128"/>
              </a:rPr>
              <a:t>NOAA Coral Reef Watch (CRW): Higher-Resolution Decision Support System</a:t>
            </a:r>
            <a:br>
              <a:rPr lang="en-US" sz="1800" dirty="0" smtClean="0">
                <a:ea typeface="ＭＳ Ｐゴシック" pitchFamily="34" charset="-128"/>
              </a:rPr>
            </a:br>
            <a:r>
              <a:rPr lang="en-US" sz="1800" dirty="0" smtClean="0">
                <a:ea typeface="ＭＳ Ｐゴシック" pitchFamily="34" charset="-128"/>
              </a:rPr>
              <a:t>for Tropical Coral Reefs </a:t>
            </a:r>
            <a:br>
              <a:rPr lang="en-US" sz="1800" dirty="0" smtClean="0">
                <a:ea typeface="ＭＳ Ｐゴシック" pitchFamily="34" charset="-128"/>
              </a:rPr>
            </a:br>
            <a:r>
              <a:rPr lang="en-US" sz="1800" b="0" i="1" dirty="0" smtClean="0">
                <a:ea typeface="ＭＳ Ｐゴシック" pitchFamily="34" charset="-128"/>
              </a:rPr>
              <a:t>Frank Muller-Karger, University of South Florida / Mark Eakin, NOAA NESDIS</a:t>
            </a:r>
          </a:p>
        </p:txBody>
      </p:sp>
      <p:sp>
        <p:nvSpPr>
          <p:cNvPr id="2" name="Subtitle 2"/>
          <p:cNvSpPr>
            <a:spLocks noGrp="1"/>
          </p:cNvSpPr>
          <p:nvPr>
            <p:ph type="subTitle" idx="4294967295"/>
          </p:nvPr>
        </p:nvSpPr>
        <p:spPr>
          <a:xfrm>
            <a:off x="152400" y="990600"/>
            <a:ext cx="3997325" cy="5410199"/>
          </a:xfrm>
        </p:spPr>
        <p:txBody>
          <a:bodyPr/>
          <a:lstStyle/>
          <a:p>
            <a:pPr eaLnBrk="1" hangingPunct="1">
              <a:spcBef>
                <a:spcPts val="200"/>
              </a:spcBef>
              <a:defRPr/>
            </a:pPr>
            <a:r>
              <a:rPr lang="en-US" sz="1600" dirty="0" smtClean="0">
                <a:ea typeface="ＭＳ Ｐゴシック" charset="0"/>
                <a:cs typeface="ＭＳ Ｐゴシック" charset="0"/>
              </a:rPr>
              <a:t>Next-generation</a:t>
            </a:r>
            <a:r>
              <a:rPr lang="en-US" sz="1600" dirty="0">
                <a:ea typeface="ＭＳ Ｐゴシック" charset="0"/>
                <a:cs typeface="ＭＳ Ｐゴシック" charset="0"/>
              </a:rPr>
              <a:t>, near-real-time global coral bleaching alert products </a:t>
            </a:r>
            <a:r>
              <a:rPr lang="en-US" sz="1600" dirty="0" smtClean="0">
                <a:ea typeface="ＭＳ Ｐゴシック" charset="0"/>
                <a:cs typeface="ＭＳ Ｐゴシック" charset="0"/>
              </a:rPr>
              <a:t>now </a:t>
            </a:r>
            <a:r>
              <a:rPr lang="en-US" sz="1600" dirty="0">
                <a:ea typeface="ＭＳ Ｐゴシック" charset="0"/>
                <a:cs typeface="ＭＳ Ｐゴシック" charset="0"/>
              </a:rPr>
              <a:t>available </a:t>
            </a:r>
            <a:endParaRPr lang="en-US" sz="1600" dirty="0" smtClean="0">
              <a:ea typeface="ＭＳ Ｐゴシック" charset="0"/>
              <a:cs typeface="ＭＳ Ｐゴシック" charset="0"/>
            </a:endParaRPr>
          </a:p>
          <a:p>
            <a:pPr eaLnBrk="1" hangingPunct="1">
              <a:spcBef>
                <a:spcPts val="200"/>
              </a:spcBef>
              <a:defRPr/>
            </a:pPr>
            <a:r>
              <a:rPr lang="en-US" sz="1600" dirty="0" smtClean="0">
                <a:ea typeface="ＭＳ Ｐゴシック" charset="0"/>
                <a:cs typeface="ＭＳ Ｐゴシック" charset="0"/>
              </a:rPr>
              <a:t>Global products with 100x finer spatial </a:t>
            </a:r>
            <a:r>
              <a:rPr lang="en-US" sz="1600" dirty="0">
                <a:ea typeface="ＭＳ Ｐゴシック" charset="0"/>
                <a:cs typeface="ＭＳ Ｐゴシック" charset="0"/>
              </a:rPr>
              <a:t>resolution than </a:t>
            </a:r>
            <a:r>
              <a:rPr lang="en-US" sz="1600" dirty="0" smtClean="0">
                <a:ea typeface="ＭＳ Ｐゴシック" charset="0"/>
                <a:cs typeface="ＭＳ Ｐゴシック" charset="0"/>
              </a:rPr>
              <a:t>NOAA operational products (50x50km)</a:t>
            </a:r>
          </a:p>
          <a:p>
            <a:pPr eaLnBrk="1" hangingPunct="1">
              <a:spcBef>
                <a:spcPts val="200"/>
              </a:spcBef>
              <a:defRPr/>
            </a:pPr>
            <a:endParaRPr lang="en-US" sz="1600" dirty="0" smtClean="0">
              <a:ea typeface="ＭＳ Ｐゴシック" charset="0"/>
              <a:cs typeface="ＭＳ Ｐゴシック" charset="0"/>
            </a:endParaRPr>
          </a:p>
          <a:p>
            <a:pPr eaLnBrk="1" hangingPunct="1">
              <a:spcBef>
                <a:spcPts val="200"/>
              </a:spcBef>
              <a:defRPr/>
            </a:pPr>
            <a:endParaRPr lang="en-US" sz="1600" dirty="0">
              <a:ea typeface="ＭＳ Ｐゴシック" charset="0"/>
              <a:cs typeface="ＭＳ Ｐゴシック" charset="0"/>
            </a:endParaRPr>
          </a:p>
          <a:p>
            <a:pPr eaLnBrk="1" hangingPunct="1">
              <a:spcBef>
                <a:spcPts val="200"/>
              </a:spcBef>
              <a:defRPr/>
            </a:pPr>
            <a:endParaRPr lang="en-US" sz="1600" dirty="0" smtClean="0">
              <a:ea typeface="ＭＳ Ｐゴシック" charset="0"/>
              <a:cs typeface="ＭＳ Ｐゴシック" charset="0"/>
            </a:endParaRPr>
          </a:p>
          <a:p>
            <a:pPr eaLnBrk="1" hangingPunct="1">
              <a:spcBef>
                <a:spcPts val="200"/>
              </a:spcBef>
              <a:defRPr/>
            </a:pPr>
            <a:endParaRPr lang="en-US" sz="1600" dirty="0">
              <a:ea typeface="ＭＳ Ｐゴシック" charset="0"/>
              <a:cs typeface="ＭＳ Ｐゴシック" charset="0"/>
            </a:endParaRPr>
          </a:p>
          <a:p>
            <a:pPr eaLnBrk="1" hangingPunct="1">
              <a:spcBef>
                <a:spcPts val="200"/>
              </a:spcBef>
              <a:defRPr/>
            </a:pPr>
            <a:r>
              <a:rPr lang="en-US" sz="1600" dirty="0" smtClean="0">
                <a:ea typeface="ＭＳ Ｐゴシック" charset="0"/>
                <a:cs typeface="ＭＳ Ｐゴシック" charset="0"/>
              </a:rPr>
              <a:t>5x5km global </a:t>
            </a:r>
            <a:r>
              <a:rPr lang="en-US" sz="1600" dirty="0">
                <a:ea typeface="ＭＳ Ｐゴシック" charset="0"/>
                <a:cs typeface="ＭＳ Ｐゴシック" charset="0"/>
              </a:rPr>
              <a:t>products </a:t>
            </a:r>
            <a:r>
              <a:rPr lang="en-US" sz="1600" dirty="0" smtClean="0">
                <a:ea typeface="ＭＳ Ｐゴシック" charset="0"/>
                <a:cs typeface="ＭＳ Ｐゴシック" charset="0"/>
              </a:rPr>
              <a:t>use a blend of geostationary </a:t>
            </a:r>
            <a:r>
              <a:rPr lang="en-US" sz="1600" dirty="0">
                <a:ea typeface="ＭＳ Ｐゴシック" charset="0"/>
                <a:cs typeface="ＭＳ Ｐゴシック" charset="0"/>
              </a:rPr>
              <a:t>and polar </a:t>
            </a:r>
            <a:r>
              <a:rPr lang="en-US" sz="1600" dirty="0" smtClean="0">
                <a:ea typeface="ＭＳ Ｐゴシック" charset="0"/>
                <a:cs typeface="ＭＳ Ｐゴシック" charset="0"/>
              </a:rPr>
              <a:t>orbiters from multiple countries</a:t>
            </a:r>
          </a:p>
          <a:p>
            <a:pPr eaLnBrk="1" hangingPunct="1">
              <a:spcBef>
                <a:spcPts val="200"/>
              </a:spcBef>
              <a:defRPr/>
            </a:pPr>
            <a:r>
              <a:rPr lang="en-US" sz="1600" dirty="0" smtClean="0">
                <a:ea typeface="ＭＳ Ｐゴシック" charset="0"/>
                <a:cs typeface="ＭＳ Ｐゴシック" charset="0"/>
              </a:rPr>
              <a:t>5km products becoming operational at NOAA Coral Reef Watch</a:t>
            </a:r>
          </a:p>
          <a:p>
            <a:pPr eaLnBrk="1" hangingPunct="1">
              <a:spcBef>
                <a:spcPts val="200"/>
              </a:spcBef>
              <a:defRPr/>
            </a:pPr>
            <a:r>
              <a:rPr lang="en-US" sz="1600" dirty="0" smtClean="0">
                <a:ea typeface="ＭＳ Ｐゴシック" charset="0"/>
                <a:cs typeface="ＭＳ Ｐゴシック" charset="0"/>
              </a:rPr>
              <a:t>1x1km </a:t>
            </a:r>
            <a:r>
              <a:rPr lang="en-US" sz="1600" dirty="0">
                <a:ea typeface="ＭＳ Ｐゴシック" charset="0"/>
                <a:cs typeface="ＭＳ Ｐゴシック" charset="0"/>
              </a:rPr>
              <a:t>r</a:t>
            </a:r>
            <a:r>
              <a:rPr lang="en-US" sz="1600" dirty="0" smtClean="0">
                <a:ea typeface="ＭＳ Ｐゴシック" charset="0"/>
                <a:cs typeface="ＭＳ Ｐゴシック" charset="0"/>
              </a:rPr>
              <a:t>egional products using MODIS Sea Surface Temperature</a:t>
            </a:r>
          </a:p>
          <a:p>
            <a:pPr eaLnBrk="1" hangingPunct="1">
              <a:spcBef>
                <a:spcPts val="200"/>
              </a:spcBef>
              <a:defRPr/>
            </a:pPr>
            <a:r>
              <a:rPr lang="en-US" sz="1600" dirty="0" smtClean="0">
                <a:ea typeface="ＭＳ Ｐゴシック" charset="0"/>
                <a:cs typeface="ＭＳ Ｐゴシック" charset="0"/>
              </a:rPr>
              <a:t>1km </a:t>
            </a:r>
            <a:r>
              <a:rPr lang="en-US" sz="1600" dirty="0">
                <a:ea typeface="ＭＳ Ｐゴシック" charset="0"/>
                <a:cs typeface="ＭＳ Ｐゴシック" charset="0"/>
              </a:rPr>
              <a:t>products for </a:t>
            </a:r>
            <a:r>
              <a:rPr lang="en-US" sz="1600" dirty="0" smtClean="0">
                <a:ea typeface="ＭＳ Ｐゴシック" charset="0"/>
                <a:cs typeface="ＭＳ Ｐゴシック" charset="0"/>
              </a:rPr>
              <a:t>Gulf </a:t>
            </a:r>
            <a:r>
              <a:rPr lang="en-US" sz="1600" dirty="0">
                <a:ea typeface="ＭＳ Ｐゴシック" charset="0"/>
                <a:cs typeface="ＭＳ Ｐゴシック" charset="0"/>
              </a:rPr>
              <a:t>of Mexico/Caribbean Sea are served by CONABIO in </a:t>
            </a:r>
            <a:r>
              <a:rPr lang="en-US" sz="1600" dirty="0" smtClean="0">
                <a:ea typeface="ＭＳ Ｐゴシック" charset="0"/>
                <a:cs typeface="ＭＳ Ｐゴシック" charset="0"/>
              </a:rPr>
              <a:t>Mexico </a:t>
            </a:r>
            <a:r>
              <a:rPr lang="en-US" sz="1600" dirty="0">
                <a:ea typeface="ＭＳ Ｐゴシック" charset="0"/>
                <a:cs typeface="ＭＳ Ｐゴシック" charset="0"/>
              </a:rPr>
              <a:t>in a </a:t>
            </a:r>
            <a:r>
              <a:rPr lang="en-US" sz="1600" dirty="0" smtClean="0">
                <a:ea typeface="ＭＳ Ｐゴシック" charset="0"/>
                <a:cs typeface="ＭＳ Ｐゴシック" charset="0"/>
              </a:rPr>
              <a:t>bi-national collaboration</a:t>
            </a:r>
            <a:endParaRPr lang="en-US" sz="1600" dirty="0">
              <a:ea typeface="ＭＳ Ｐゴシック" charset="0"/>
              <a:cs typeface="ＭＳ Ｐゴシック" charset="0"/>
            </a:endParaRPr>
          </a:p>
          <a:p>
            <a:pPr marL="0" indent="0" eaLnBrk="1" hangingPunct="1">
              <a:buFont typeface="Arial" charset="0"/>
              <a:buNone/>
              <a:defRPr/>
            </a:pPr>
            <a:r>
              <a:rPr lang="en-US" sz="1300" i="1" dirty="0">
                <a:solidFill>
                  <a:srgbClr val="4F6228"/>
                </a:solidFill>
                <a:ea typeface="ＭＳ Ｐゴシック" charset="0"/>
                <a:cs typeface="ＭＳ Ｐゴシック" charset="0"/>
              </a:rPr>
              <a:t> </a:t>
            </a:r>
          </a:p>
          <a:p>
            <a:pPr marL="0" indent="0" eaLnBrk="1" hangingPunct="1">
              <a:buFont typeface="Arial" charset="0"/>
              <a:buNone/>
              <a:defRPr/>
            </a:pPr>
            <a:endParaRPr lang="en-US" sz="1300" dirty="0">
              <a:ea typeface="ＭＳ Ｐゴシック" charset="0"/>
              <a:cs typeface="ＭＳ Ｐゴシック" charset="0"/>
            </a:endParaRPr>
          </a:p>
          <a:p>
            <a:pPr marL="0" indent="0" eaLnBrk="1" hangingPunct="1">
              <a:buFont typeface="Arial" charset="0"/>
              <a:buNone/>
              <a:defRPr/>
            </a:pPr>
            <a:endParaRPr lang="en-US" sz="1300" dirty="0">
              <a:ea typeface="ＭＳ Ｐゴシック" charset="0"/>
              <a:cs typeface="ＭＳ Ｐゴシック" charset="0"/>
            </a:endParaRPr>
          </a:p>
        </p:txBody>
      </p:sp>
      <p:sp>
        <p:nvSpPr>
          <p:cNvPr id="13318" name="Subtitle 2"/>
          <p:cNvSpPr txBox="1">
            <a:spLocks/>
          </p:cNvSpPr>
          <p:nvPr/>
        </p:nvSpPr>
        <p:spPr bwMode="auto">
          <a:xfrm>
            <a:off x="7804150" y="2447925"/>
            <a:ext cx="1339850" cy="2473325"/>
          </a:xfrm>
          <a:prstGeom prst="rect">
            <a:avLst/>
          </a:prstGeom>
          <a:solidFill>
            <a:schemeClr val="bg1"/>
          </a:solidFill>
          <a:ln w="9525">
            <a:solidFill>
              <a:schemeClr val="tx1"/>
            </a:solidFill>
            <a:prstDash val="sysDot"/>
            <a:miter lim="800000"/>
            <a:headEnd/>
            <a:tailEnd/>
          </a:ln>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20000"/>
              </a:spcBef>
              <a:spcAft>
                <a:spcPct val="0"/>
              </a:spcAft>
              <a:buFont typeface="Arial" charset="0"/>
              <a:buNone/>
            </a:pPr>
            <a:r>
              <a:rPr lang="en-US" sz="1400" dirty="0">
                <a:solidFill>
                  <a:prstClr val="black"/>
                </a:solidFill>
                <a:latin typeface="Calibri" pitchFamily="34" charset="0"/>
              </a:rPr>
              <a:t>Figure 1. CRW 5-km </a:t>
            </a:r>
            <a:r>
              <a:rPr lang="en-US" altLang="en-US" sz="1400" dirty="0">
                <a:solidFill>
                  <a:prstClr val="black"/>
                </a:solidFill>
                <a:latin typeface="Calibri" pitchFamily="34" charset="0"/>
              </a:rPr>
              <a:t>“</a:t>
            </a:r>
            <a:r>
              <a:rPr lang="en-US" sz="1400" dirty="0">
                <a:solidFill>
                  <a:prstClr val="black"/>
                </a:solidFill>
                <a:latin typeface="Calibri" pitchFamily="34" charset="0"/>
              </a:rPr>
              <a:t>Bleaching Alert Area</a:t>
            </a:r>
            <a:r>
              <a:rPr lang="en-US" altLang="en-US" sz="1400" dirty="0">
                <a:solidFill>
                  <a:prstClr val="black"/>
                </a:solidFill>
                <a:latin typeface="Calibri" pitchFamily="34" charset="0"/>
              </a:rPr>
              <a:t>”</a:t>
            </a:r>
            <a:r>
              <a:rPr lang="en-US" sz="1400" dirty="0">
                <a:solidFill>
                  <a:prstClr val="black"/>
                </a:solidFill>
                <a:latin typeface="Calibri" pitchFamily="34" charset="0"/>
              </a:rPr>
              <a:t> showing value of 5km data during Oct. 2013 bleaching in  Guam and Marianas Islands</a:t>
            </a:r>
          </a:p>
        </p:txBody>
      </p:sp>
      <p:sp>
        <p:nvSpPr>
          <p:cNvPr id="37" name="TextBox 36"/>
          <p:cNvSpPr txBox="1"/>
          <p:nvPr/>
        </p:nvSpPr>
        <p:spPr>
          <a:xfrm>
            <a:off x="0" y="6596063"/>
            <a:ext cx="4149725" cy="261937"/>
          </a:xfrm>
          <a:prstGeom prst="rect">
            <a:avLst/>
          </a:prstGeom>
          <a:noFill/>
        </p:spPr>
        <p:txBody>
          <a:bodyPr wrap="none">
            <a:spAutoFit/>
          </a:bodyPr>
          <a:lstStyle/>
          <a:p>
            <a:pPr fontAlgn="base">
              <a:spcBef>
                <a:spcPct val="0"/>
              </a:spcBef>
              <a:spcAft>
                <a:spcPct val="0"/>
              </a:spcAft>
              <a:defRPr/>
            </a:pPr>
            <a:r>
              <a:rPr lang="en-US" sz="1100" u="sng" dirty="0">
                <a:solidFill>
                  <a:srgbClr val="1F497D">
                    <a:lumMod val="60000"/>
                    <a:lumOff val="40000"/>
                  </a:srgbClr>
                </a:solidFill>
                <a:latin typeface="Arial" charset="0"/>
                <a:ea typeface="ＭＳ Ｐゴシック" pitchFamily="-106" charset="-128"/>
              </a:rPr>
              <a:t>http://</a:t>
            </a:r>
            <a:r>
              <a:rPr lang="en-US" sz="1100" u="sng" dirty="0" err="1">
                <a:solidFill>
                  <a:srgbClr val="1F497D">
                    <a:lumMod val="60000"/>
                    <a:lumOff val="40000"/>
                  </a:srgbClr>
                </a:solidFill>
                <a:latin typeface="Arial" charset="0"/>
                <a:ea typeface="ＭＳ Ｐゴシック" pitchFamily="-106" charset="-128"/>
              </a:rPr>
              <a:t>coralreefwatch.noaa.gov</a:t>
            </a:r>
            <a:r>
              <a:rPr lang="en-US" sz="1100" u="sng" dirty="0">
                <a:solidFill>
                  <a:srgbClr val="1F497D">
                    <a:lumMod val="60000"/>
                    <a:lumOff val="40000"/>
                  </a:srgbClr>
                </a:solidFill>
                <a:latin typeface="Arial" charset="0"/>
                <a:ea typeface="ＭＳ Ｐゴシック" pitchFamily="-106" charset="-128"/>
              </a:rPr>
              <a:t>/satellite/bleaching5km/</a:t>
            </a:r>
            <a:r>
              <a:rPr lang="en-US" sz="1100" u="sng" dirty="0" err="1">
                <a:solidFill>
                  <a:srgbClr val="1F497D">
                    <a:lumMod val="60000"/>
                    <a:lumOff val="40000"/>
                  </a:srgbClr>
                </a:solidFill>
                <a:latin typeface="Arial" charset="0"/>
                <a:ea typeface="ＭＳ Ｐゴシック" pitchFamily="-106" charset="-128"/>
              </a:rPr>
              <a:t>index.php</a:t>
            </a:r>
            <a:endParaRPr lang="en-US" sz="1100" u="sng" dirty="0">
              <a:solidFill>
                <a:srgbClr val="1F497D">
                  <a:lumMod val="60000"/>
                  <a:lumOff val="40000"/>
                </a:srgbClr>
              </a:solidFill>
              <a:latin typeface="Arial" charset="0"/>
              <a:ea typeface="ＭＳ Ｐゴシック" pitchFamily="-106" charset="-128"/>
            </a:endParaRPr>
          </a:p>
        </p:txBody>
      </p:sp>
      <p:sp>
        <p:nvSpPr>
          <p:cNvPr id="39" name="Rectangle 38"/>
          <p:cNvSpPr>
            <a:spLocks noChangeArrowheads="1"/>
          </p:cNvSpPr>
          <p:nvPr/>
        </p:nvSpPr>
        <p:spPr bwMode="auto">
          <a:xfrm>
            <a:off x="3435350" y="7845425"/>
            <a:ext cx="4822825" cy="979488"/>
          </a:xfrm>
          <a:prstGeom prst="rect">
            <a:avLst/>
          </a:prstGeom>
          <a:solidFill>
            <a:schemeClr val="bg1"/>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fontAlgn="base">
              <a:spcBef>
                <a:spcPct val="0"/>
              </a:spcBef>
              <a:spcAft>
                <a:spcPct val="0"/>
              </a:spcAft>
              <a:defRPr/>
            </a:pPr>
            <a:endParaRPr lang="en-US">
              <a:solidFill>
                <a:prstClr val="white"/>
              </a:solidFill>
              <a:ea typeface="ＭＳ Ｐゴシック" pitchFamily="34" charset="-128"/>
            </a:endParaRPr>
          </a:p>
        </p:txBody>
      </p:sp>
      <p:grpSp>
        <p:nvGrpSpPr>
          <p:cNvPr id="13321" name="Group 4"/>
          <p:cNvGrpSpPr>
            <a:grpSpLocks/>
          </p:cNvGrpSpPr>
          <p:nvPr/>
        </p:nvGrpSpPr>
        <p:grpSpPr bwMode="auto">
          <a:xfrm>
            <a:off x="4259263" y="992188"/>
            <a:ext cx="1706562" cy="2090737"/>
            <a:chOff x="3902322" y="992235"/>
            <a:chExt cx="1706439" cy="2090309"/>
          </a:xfrm>
        </p:grpSpPr>
        <p:pic>
          <p:nvPicPr>
            <p:cNvPr id="13327" name="Picture 27" descr="2013-10-07Combined_Guam_CNMI_BAA_50km_400km_radius_gauge.png"/>
            <p:cNvPicPr>
              <a:picLocks noChangeAspect="1"/>
            </p:cNvPicPr>
            <p:nvPr/>
          </p:nvPicPr>
          <p:blipFill>
            <a:blip r:embed="rId4">
              <a:extLst>
                <a:ext uri="{28A0092B-C50C-407E-A947-70E740481C1C}">
                  <a14:useLocalDpi xmlns:a14="http://schemas.microsoft.com/office/drawing/2010/main" val="0"/>
                </a:ext>
              </a:extLst>
            </a:blip>
            <a:srcRect l="28464" t="32684" r="50575" b="34953"/>
            <a:stretch>
              <a:fillRect/>
            </a:stretch>
          </p:blipFill>
          <p:spPr bwMode="auto">
            <a:xfrm>
              <a:off x="3902322" y="992235"/>
              <a:ext cx="1706439" cy="20903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 name="Rectangle 40"/>
            <p:cNvSpPr/>
            <p:nvPr/>
          </p:nvSpPr>
          <p:spPr bwMode="auto">
            <a:xfrm>
              <a:off x="3947986" y="995920"/>
              <a:ext cx="496691" cy="338554"/>
            </a:xfrm>
            <a:prstGeom prst="rect">
              <a:avLst/>
            </a:prstGeom>
            <a:solidFill>
              <a:schemeClr val="tx1"/>
            </a:solidFill>
            <a:ln w="12700" cap="flat" cmpd="sng" algn="ctr">
              <a:solidFill>
                <a:srgbClr val="FFFF00"/>
              </a:solidFill>
              <a:prstDash val="solid"/>
              <a:round/>
              <a:headEnd type="none" w="med" len="med"/>
              <a:tailEnd type="none" w="med" len="med"/>
            </a:ln>
            <a:effectLst/>
          </p:spPr>
          <p:txBody>
            <a:bodyPr>
              <a:spAutoFit/>
            </a:bodyPr>
            <a:lstStyle/>
            <a:p>
              <a:pPr fontAlgn="base">
                <a:spcBef>
                  <a:spcPct val="0"/>
                </a:spcBef>
                <a:spcAft>
                  <a:spcPct val="0"/>
                </a:spcAft>
                <a:defRPr/>
              </a:pPr>
              <a:r>
                <a:rPr lang="en-US" sz="1600" dirty="0">
                  <a:ln>
                    <a:solidFill>
                      <a:prstClr val="white"/>
                    </a:solidFill>
                  </a:ln>
                  <a:solidFill>
                    <a:prstClr val="white"/>
                  </a:solidFill>
                  <a:latin typeface="Times New Roman" pitchFamily="80" charset="0"/>
                  <a:ea typeface="ヒラギノ角ゴ Pro W3" pitchFamily="-1" charset="-128"/>
                  <a:cs typeface="ヒラギノ角ゴ Pro W3" pitchFamily="-1" charset="-128"/>
                </a:rPr>
                <a:t>1a</a:t>
              </a:r>
            </a:p>
          </p:txBody>
        </p:sp>
      </p:grpSp>
      <p:sp>
        <p:nvSpPr>
          <p:cNvPr id="13322" name="Subtitle 2"/>
          <p:cNvSpPr txBox="1">
            <a:spLocks/>
          </p:cNvSpPr>
          <p:nvPr/>
        </p:nvSpPr>
        <p:spPr bwMode="auto">
          <a:xfrm>
            <a:off x="7593013" y="5370513"/>
            <a:ext cx="1177925" cy="1487487"/>
          </a:xfrm>
          <a:prstGeom prst="rect">
            <a:avLst/>
          </a:prstGeom>
          <a:solidFill>
            <a:srgbClr val="FFFFFF"/>
          </a:solidFill>
          <a:ln w="9525">
            <a:solidFill>
              <a:srgbClr val="0000FF"/>
            </a:solidFill>
            <a:prstDash val="sysDot"/>
            <a:miter lim="800000"/>
            <a:headEnd/>
            <a:tailEnd/>
          </a:ln>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fontAlgn="base" hangingPunct="1">
              <a:spcBef>
                <a:spcPct val="20000"/>
              </a:spcBef>
              <a:spcAft>
                <a:spcPct val="0"/>
              </a:spcAft>
              <a:buFont typeface="Arial" charset="0"/>
              <a:buNone/>
            </a:pPr>
            <a:r>
              <a:rPr lang="en-US" sz="1400" dirty="0">
                <a:solidFill>
                  <a:prstClr val="black"/>
                </a:solidFill>
                <a:latin typeface="Calibri" pitchFamily="34" charset="0"/>
              </a:rPr>
              <a:t>Figure 2. User newsletter already using new CRW products.</a:t>
            </a:r>
          </a:p>
          <a:p>
            <a:pPr eaLnBrk="1" fontAlgn="base" hangingPunct="1">
              <a:spcBef>
                <a:spcPct val="20000"/>
              </a:spcBef>
              <a:spcAft>
                <a:spcPct val="0"/>
              </a:spcAft>
              <a:buFont typeface="Arial" charset="0"/>
              <a:buNone/>
            </a:pPr>
            <a:endParaRPr lang="en-US" sz="1400" dirty="0">
              <a:solidFill>
                <a:prstClr val="black"/>
              </a:solidFill>
              <a:latin typeface="Calibri" pitchFamily="34" charset="0"/>
            </a:endParaRPr>
          </a:p>
        </p:txBody>
      </p:sp>
      <p:sp>
        <p:nvSpPr>
          <p:cNvPr id="32" name="Rectangle 31"/>
          <p:cNvSpPr/>
          <p:nvPr/>
        </p:nvSpPr>
        <p:spPr bwMode="auto">
          <a:xfrm>
            <a:off x="5251241" y="-677393"/>
            <a:ext cx="496691" cy="338554"/>
          </a:xfrm>
          <a:prstGeom prst="rect">
            <a:avLst/>
          </a:prstGeom>
          <a:solidFill>
            <a:schemeClr val="tx1"/>
          </a:solidFill>
          <a:ln w="12700" cap="flat" cmpd="sng" algn="ctr">
            <a:solidFill>
              <a:srgbClr val="FFFF00"/>
            </a:solidFill>
            <a:prstDash val="solid"/>
            <a:round/>
            <a:headEnd type="none" w="med" len="med"/>
            <a:tailEnd type="none" w="med" len="med"/>
          </a:ln>
          <a:effectLst/>
        </p:spPr>
        <p:txBody>
          <a:bodyPr>
            <a:spAutoFit/>
          </a:bodyPr>
          <a:lstStyle/>
          <a:p>
            <a:pPr fontAlgn="base">
              <a:spcBef>
                <a:spcPct val="0"/>
              </a:spcBef>
              <a:spcAft>
                <a:spcPct val="0"/>
              </a:spcAft>
              <a:defRPr/>
            </a:pPr>
            <a:r>
              <a:rPr lang="en-US" sz="1600" dirty="0">
                <a:ln>
                  <a:solidFill>
                    <a:prstClr val="white"/>
                  </a:solidFill>
                </a:ln>
                <a:solidFill>
                  <a:prstClr val="white"/>
                </a:solidFill>
                <a:latin typeface="Times New Roman" pitchFamily="80" charset="0"/>
                <a:ea typeface="ヒラギノ角ゴ Pro W3" pitchFamily="-1" charset="-128"/>
                <a:cs typeface="ヒラギノ角ゴ Pro W3" pitchFamily="-1" charset="-128"/>
              </a:rPr>
              <a:t>1A</a:t>
            </a:r>
          </a:p>
        </p:txBody>
      </p:sp>
      <p:pic>
        <p:nvPicPr>
          <p:cNvPr id="13324" name="Picture 39" descr="CC_20130903.pdf"/>
          <p:cNvPicPr>
            <a:picLocks noChangeAspect="1"/>
          </p:cNvPicPr>
          <p:nvPr/>
        </p:nvPicPr>
        <p:blipFill>
          <a:blip r:embed="rId5">
            <a:extLst>
              <a:ext uri="{28A0092B-C50C-407E-A947-70E740481C1C}">
                <a14:useLocalDpi xmlns:a14="http://schemas.microsoft.com/office/drawing/2010/main" val="0"/>
              </a:ext>
            </a:extLst>
          </a:blip>
          <a:srcRect t="3551" r="16444" b="47899"/>
          <a:stretch>
            <a:fillRect/>
          </a:stretch>
        </p:blipFill>
        <p:spPr bwMode="auto">
          <a:xfrm>
            <a:off x="4591050" y="4087813"/>
            <a:ext cx="2922588" cy="2738437"/>
          </a:xfrm>
          <a:prstGeom prst="rect">
            <a:avLst/>
          </a:prstGeom>
          <a:solidFill>
            <a:srgbClr val="FFFFFF"/>
          </a:solidFill>
          <a:ln w="9525">
            <a:solidFill>
              <a:srgbClr val="0000FF"/>
            </a:solidFill>
            <a:miter lim="800000"/>
            <a:headEnd/>
            <a:tailEnd/>
          </a:ln>
        </p:spPr>
      </p:pic>
      <p:sp>
        <p:nvSpPr>
          <p:cNvPr id="34" name="Rectangle 33"/>
          <p:cNvSpPr/>
          <p:nvPr/>
        </p:nvSpPr>
        <p:spPr bwMode="auto">
          <a:xfrm>
            <a:off x="6044927" y="910184"/>
            <a:ext cx="496691" cy="338554"/>
          </a:xfrm>
          <a:prstGeom prst="rect">
            <a:avLst/>
          </a:prstGeom>
          <a:solidFill>
            <a:schemeClr val="tx1"/>
          </a:solidFill>
          <a:ln w="12700" cap="flat" cmpd="sng" algn="ctr">
            <a:solidFill>
              <a:srgbClr val="FFFF00"/>
            </a:solidFill>
            <a:prstDash val="solid"/>
            <a:round/>
            <a:headEnd type="none" w="med" len="med"/>
            <a:tailEnd type="none" w="med" len="med"/>
          </a:ln>
          <a:effectLst/>
        </p:spPr>
        <p:txBody>
          <a:bodyPr>
            <a:spAutoFit/>
          </a:bodyPr>
          <a:lstStyle/>
          <a:p>
            <a:pPr fontAlgn="base">
              <a:spcBef>
                <a:spcPct val="0"/>
              </a:spcBef>
              <a:spcAft>
                <a:spcPct val="0"/>
              </a:spcAft>
              <a:defRPr/>
            </a:pPr>
            <a:r>
              <a:rPr lang="en-US" sz="1600" dirty="0">
                <a:ln>
                  <a:solidFill>
                    <a:prstClr val="white"/>
                  </a:solidFill>
                </a:ln>
                <a:solidFill>
                  <a:prstClr val="white"/>
                </a:solidFill>
                <a:latin typeface="Times New Roman" pitchFamily="80" charset="0"/>
                <a:ea typeface="ヒラギノ角ゴ Pro W3" pitchFamily="-1" charset="-128"/>
                <a:cs typeface="ヒラギノ角ゴ Pro W3" pitchFamily="-1" charset="-128"/>
              </a:rPr>
              <a:t>1b</a:t>
            </a:r>
          </a:p>
        </p:txBody>
      </p:sp>
      <p:sp>
        <p:nvSpPr>
          <p:cNvPr id="38" name="Rectangle 37"/>
          <p:cNvSpPr/>
          <p:nvPr/>
        </p:nvSpPr>
        <p:spPr bwMode="auto">
          <a:xfrm>
            <a:off x="4219434" y="3079871"/>
            <a:ext cx="496691" cy="338554"/>
          </a:xfrm>
          <a:prstGeom prst="rect">
            <a:avLst/>
          </a:prstGeom>
          <a:solidFill>
            <a:schemeClr val="tx1"/>
          </a:solidFill>
          <a:ln w="12700" cap="flat" cmpd="sng" algn="ctr">
            <a:solidFill>
              <a:srgbClr val="FFFF00"/>
            </a:solidFill>
            <a:prstDash val="solid"/>
            <a:round/>
            <a:headEnd type="none" w="med" len="med"/>
            <a:tailEnd type="none" w="med" len="med"/>
          </a:ln>
          <a:effectLst/>
        </p:spPr>
        <p:txBody>
          <a:bodyPr>
            <a:spAutoFit/>
          </a:bodyPr>
          <a:lstStyle/>
          <a:p>
            <a:pPr fontAlgn="base">
              <a:spcBef>
                <a:spcPct val="0"/>
              </a:spcBef>
              <a:spcAft>
                <a:spcPct val="0"/>
              </a:spcAft>
              <a:defRPr/>
            </a:pPr>
            <a:r>
              <a:rPr lang="en-US" sz="1600" dirty="0">
                <a:ln>
                  <a:solidFill>
                    <a:prstClr val="white"/>
                  </a:solidFill>
                </a:ln>
                <a:solidFill>
                  <a:prstClr val="white"/>
                </a:solidFill>
                <a:latin typeface="Times New Roman" pitchFamily="80" charset="0"/>
                <a:ea typeface="ヒラギノ角ゴ Pro W3" pitchFamily="-1" charset="-128"/>
                <a:cs typeface="ヒラギノ角ゴ Pro W3" pitchFamily="-1" charset="-128"/>
              </a:rPr>
              <a:t>1c</a:t>
            </a: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2650" y="2332551"/>
            <a:ext cx="1837075" cy="1246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20"/>
          <p:cNvSpPr txBox="1">
            <a:spLocks noChangeArrowheads="1"/>
          </p:cNvSpPr>
          <p:nvPr/>
        </p:nvSpPr>
        <p:spPr bwMode="auto">
          <a:xfrm>
            <a:off x="1447800" y="2664373"/>
            <a:ext cx="902950" cy="584775"/>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600" dirty="0" smtClean="0">
                <a:solidFill>
                  <a:prstClr val="black"/>
                </a:solidFill>
                <a:cs typeface="Arial" charset="0"/>
              </a:rPr>
              <a:t>50 km </a:t>
            </a:r>
            <a:r>
              <a:rPr lang="en-US" sz="1600" dirty="0" err="1" smtClean="0">
                <a:solidFill>
                  <a:prstClr val="black"/>
                </a:solidFill>
                <a:cs typeface="Arial" charset="0"/>
              </a:rPr>
              <a:t>HotSpot</a:t>
            </a:r>
            <a:r>
              <a:rPr lang="en-US" sz="1600" dirty="0" smtClean="0">
                <a:solidFill>
                  <a:prstClr val="black"/>
                </a:solidFill>
                <a:cs typeface="Arial" charset="0"/>
              </a:rPr>
              <a:t> </a:t>
            </a:r>
            <a:endParaRPr lang="en-US" sz="1600" dirty="0">
              <a:solidFill>
                <a:prstClr val="black"/>
              </a:solidFill>
              <a:cs typeface="Arial" charset="0"/>
            </a:endParaRPr>
          </a:p>
        </p:txBody>
      </p:sp>
    </p:spTree>
    <p:extLst>
      <p:ext uri="{BB962C8B-B14F-4D97-AF65-F5344CB8AC3E}">
        <p14:creationId xmlns:p14="http://schemas.microsoft.com/office/powerpoint/2010/main" val="37493902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US" sz="3200" b="1" dirty="0" smtClean="0"/>
              <a:t>Terrestrial Projects</a:t>
            </a:r>
            <a:endParaRPr lang="en-US" sz="3200" b="1" dirty="0"/>
          </a:p>
        </p:txBody>
      </p:sp>
      <p:sp>
        <p:nvSpPr>
          <p:cNvPr id="3" name="Content Placeholder 2"/>
          <p:cNvSpPr>
            <a:spLocks noGrp="1"/>
          </p:cNvSpPr>
          <p:nvPr>
            <p:ph idx="1"/>
          </p:nvPr>
        </p:nvSpPr>
        <p:spPr>
          <a:xfrm>
            <a:off x="457200" y="1066800"/>
            <a:ext cx="8229600" cy="5059363"/>
          </a:xfrm>
        </p:spPr>
        <p:txBody>
          <a:bodyPr>
            <a:normAutofit fontScale="92500" lnSpcReduction="20000"/>
          </a:bodyPr>
          <a:lstStyle/>
          <a:p>
            <a:r>
              <a:rPr lang="en-US" sz="2600" dirty="0" smtClean="0">
                <a:ea typeface="ＭＳ Ｐゴシック" pitchFamily="34" charset="-128"/>
              </a:rPr>
              <a:t>Dr. Patricia </a:t>
            </a:r>
            <a:r>
              <a:rPr lang="en-US" sz="2600" dirty="0" err="1" smtClean="0">
                <a:ea typeface="ＭＳ Ｐゴシック" pitchFamily="34" charset="-128"/>
              </a:rPr>
              <a:t>Heglund</a:t>
            </a:r>
            <a:r>
              <a:rPr lang="en-US" sz="2600" dirty="0" smtClean="0">
                <a:ea typeface="ＭＳ Ｐゴシック" pitchFamily="34" charset="-128"/>
              </a:rPr>
              <a:t>, U.S. Fish and Wildlife Service, </a:t>
            </a:r>
            <a:r>
              <a:rPr lang="en-US" sz="2600" dirty="0" smtClean="0"/>
              <a:t>Effects of extreme climate events on avian demographics</a:t>
            </a:r>
          </a:p>
          <a:p>
            <a:pPr marL="0" indent="0">
              <a:spcBef>
                <a:spcPts val="600"/>
              </a:spcBef>
              <a:spcAft>
                <a:spcPts val="600"/>
              </a:spcAft>
              <a:buNone/>
            </a:pPr>
            <a:r>
              <a:rPr lang="en-US" sz="2600" b="1" i="1" dirty="0" smtClean="0">
                <a:ea typeface="ＭＳ Ｐゴシック" pitchFamily="34" charset="-128"/>
              </a:rPr>
              <a:t>Major End User: USFWS</a:t>
            </a:r>
          </a:p>
          <a:p>
            <a:pPr>
              <a:spcBef>
                <a:spcPts val="0"/>
              </a:spcBef>
            </a:pPr>
            <a:r>
              <a:rPr lang="en-US" sz="2600" dirty="0" smtClean="0">
                <a:ea typeface="ＭＳ Ｐゴシック" pitchFamily="34" charset="-128"/>
              </a:rPr>
              <a:t>Dr. Andrew Hansen, Montana State University, </a:t>
            </a:r>
            <a:r>
              <a:rPr lang="en-US" sz="2600" b="0" i="0" u="none" strike="noStrike" baseline="0" dirty="0" smtClean="0">
                <a:solidFill>
                  <a:srgbClr val="000000"/>
                </a:solidFill>
              </a:rPr>
              <a:t>Using NASA resources to inform climate and land use adaptation: Ecological forecasting, vulnerability assessment, and evaluation of management options across two US DOI Landscape Conservation Cooperatives </a:t>
            </a:r>
          </a:p>
          <a:p>
            <a:pPr marL="0" indent="0">
              <a:spcAft>
                <a:spcPts val="600"/>
              </a:spcAft>
              <a:buNone/>
            </a:pPr>
            <a:r>
              <a:rPr lang="en-US" sz="2600" b="1" i="1" dirty="0" smtClean="0">
                <a:solidFill>
                  <a:srgbClr val="000000"/>
                </a:solidFill>
              </a:rPr>
              <a:t>Major End User: National Parks Service</a:t>
            </a:r>
            <a:endParaRPr lang="en-US" sz="2600" b="1" i="1" u="none" strike="noStrike" baseline="0" dirty="0" smtClean="0">
              <a:solidFill>
                <a:srgbClr val="000000"/>
              </a:solidFill>
            </a:endParaRPr>
          </a:p>
          <a:p>
            <a:pPr>
              <a:spcAft>
                <a:spcPts val="600"/>
              </a:spcAft>
            </a:pPr>
            <a:r>
              <a:rPr lang="en-US" sz="2600" dirty="0" smtClean="0"/>
              <a:t>Dr. Gil </a:t>
            </a:r>
            <a:r>
              <a:rPr lang="en-US" sz="2600" dirty="0" err="1" smtClean="0"/>
              <a:t>Bohrer,The</a:t>
            </a:r>
            <a:r>
              <a:rPr lang="en-US" sz="2600" dirty="0" smtClean="0"/>
              <a:t> Ohio State University, Animal </a:t>
            </a:r>
            <a:r>
              <a:rPr lang="en-US" sz="2600" dirty="0"/>
              <a:t>Movement:  Discovering relationships between climate </a:t>
            </a:r>
            <a:r>
              <a:rPr lang="en-US" sz="2600" dirty="0" smtClean="0"/>
              <a:t>and </a:t>
            </a:r>
            <a:r>
              <a:rPr lang="en-US" sz="2600" dirty="0"/>
              <a:t>animal migration with new tools for linking movement </a:t>
            </a:r>
            <a:r>
              <a:rPr lang="en-US" sz="2600" dirty="0" smtClean="0"/>
              <a:t>tracks</a:t>
            </a:r>
            <a:r>
              <a:rPr lang="en-US" sz="2600" dirty="0"/>
              <a:t>, weather, and land surface data</a:t>
            </a:r>
          </a:p>
          <a:p>
            <a:pPr marL="0" indent="0">
              <a:spcAft>
                <a:spcPts val="600"/>
              </a:spcAft>
              <a:buNone/>
            </a:pPr>
            <a:r>
              <a:rPr lang="en-US" sz="2600" b="1" dirty="0" smtClean="0"/>
              <a:t>Major End User: USFWS</a:t>
            </a:r>
            <a:r>
              <a:rPr lang="en-US" sz="2600" b="1" dirty="0"/>
              <a:t>, National Park Service, USGS, USFS</a:t>
            </a:r>
          </a:p>
        </p:txBody>
      </p:sp>
      <p:sp>
        <p:nvSpPr>
          <p:cNvPr id="4" name="Slide Number Placeholder 3"/>
          <p:cNvSpPr>
            <a:spLocks noGrp="1"/>
          </p:cNvSpPr>
          <p:nvPr>
            <p:ph type="sldNum" sz="quarter" idx="12"/>
          </p:nvPr>
        </p:nvSpPr>
        <p:spPr/>
        <p:txBody>
          <a:bodyPr/>
          <a:lstStyle/>
          <a:p>
            <a:fld id="{A9D3B09B-839D-40DD-9537-D5299FF32042}" type="slidenum">
              <a:rPr lang="en-US" smtClean="0"/>
              <a:t>13</a:t>
            </a:fld>
            <a:endParaRPr lang="en-US"/>
          </a:p>
        </p:txBody>
      </p:sp>
    </p:spTree>
    <p:extLst>
      <p:ext uri="{BB962C8B-B14F-4D97-AF65-F5344CB8AC3E}">
        <p14:creationId xmlns:p14="http://schemas.microsoft.com/office/powerpoint/2010/main" val="3390419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Content Placeholder 2"/>
          <p:cNvSpPr>
            <a:spLocks noGrp="1"/>
          </p:cNvSpPr>
          <p:nvPr>
            <p:ph idx="1"/>
          </p:nvPr>
        </p:nvSpPr>
        <p:spPr bwMode="auto">
          <a:xfrm>
            <a:off x="238125" y="1027113"/>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smtClean="0"/>
              <a:t>Effects of extreme climate events on avian demographics</a:t>
            </a:r>
          </a:p>
          <a:p>
            <a:r>
              <a:rPr lang="en-US" dirty="0" smtClean="0"/>
              <a:t>PI Patricia </a:t>
            </a:r>
            <a:r>
              <a:rPr lang="en-US" dirty="0" err="1" smtClean="0"/>
              <a:t>Heglund</a:t>
            </a:r>
            <a:r>
              <a:rPr lang="en-US" dirty="0" smtClean="0"/>
              <a:t>, US Fish and Wildlife Service</a:t>
            </a:r>
          </a:p>
          <a:p>
            <a:r>
              <a:rPr lang="en-US" dirty="0" smtClean="0"/>
              <a:t>The primary objectives of this project are to:</a:t>
            </a:r>
          </a:p>
          <a:p>
            <a:pPr marL="854075" lvl="1" indent="-457200">
              <a:buFont typeface="Arial" pitchFamily="34" charset="0"/>
              <a:buAutoNum type="arabicParenR"/>
            </a:pPr>
            <a:r>
              <a:rPr lang="en-US" dirty="0" smtClean="0"/>
              <a:t>Predict the effects of extreme climate and weather events on bird demographics</a:t>
            </a:r>
          </a:p>
          <a:p>
            <a:pPr marL="854075" lvl="1" indent="-457200">
              <a:buFont typeface="Arial" pitchFamily="34" charset="0"/>
              <a:buAutoNum type="arabicParenR"/>
            </a:pPr>
            <a:r>
              <a:rPr lang="en-US" dirty="0" smtClean="0"/>
              <a:t>Quantify the role of National Wildlife Refuges and National Forests as </a:t>
            </a:r>
            <a:r>
              <a:rPr lang="en-US" dirty="0" err="1" smtClean="0"/>
              <a:t>refugia</a:t>
            </a:r>
            <a:r>
              <a:rPr lang="en-US" dirty="0" smtClean="0"/>
              <a:t> for waterfowl and forest birds respectively during extreme events, and to identify management actions to enhance this function </a:t>
            </a:r>
          </a:p>
          <a:p>
            <a:r>
              <a:rPr lang="en-US" dirty="0" smtClean="0"/>
              <a:t>Earth observations applied:  MODIS, SRTM, AVHRR, AMSR-E, Landsat</a:t>
            </a:r>
          </a:p>
        </p:txBody>
      </p:sp>
      <p:sp>
        <p:nvSpPr>
          <p:cNvPr id="33794" name="Title 1"/>
          <p:cNvSpPr>
            <a:spLocks noGrp="1"/>
          </p:cNvSpPr>
          <p:nvPr>
            <p:ph type="title"/>
          </p:nvPr>
        </p:nvSpPr>
        <p:spPr bwMode="auto">
          <a:xfrm>
            <a:off x="71438" y="0"/>
            <a:ext cx="8310562"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2800" b="0" smtClean="0"/>
              <a:t/>
            </a:r>
            <a:br>
              <a:rPr lang="en-US" sz="2800" b="0" smtClean="0"/>
            </a:br>
            <a:r>
              <a:rPr lang="en-US" sz="2800" b="0" smtClean="0"/>
              <a:t> </a:t>
            </a:r>
            <a:r>
              <a:rPr lang="en-US" sz="2800" smtClean="0"/>
              <a:t>CLIMATE AND BIOLOGICAL RESPONSE </a:t>
            </a:r>
            <a:endParaRPr lang="en-US" sz="2800" smtClean="0">
              <a:cs typeface="Arial" pitchFamily="34" charset="0"/>
            </a:endParaRPr>
          </a:p>
        </p:txBody>
      </p:sp>
      <p:sp>
        <p:nvSpPr>
          <p:cNvPr id="33795"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Arial" pitchFamily="34" charset="0"/>
                <a:ea typeface="ＭＳ Ｐゴシック" pitchFamily="34" charset="-128"/>
              </a:defRPr>
            </a:lvl1pPr>
            <a:lvl2pPr marL="742950" indent="-285750" eaLnBrk="0" hangingPunct="0">
              <a:defRPr sz="1000">
                <a:solidFill>
                  <a:schemeClr val="tx1"/>
                </a:solidFill>
                <a:latin typeface="Arial" pitchFamily="34" charset="0"/>
                <a:ea typeface="ＭＳ Ｐゴシック" pitchFamily="34" charset="-128"/>
              </a:defRPr>
            </a:lvl2pPr>
            <a:lvl3pPr marL="1143000" indent="-228600" eaLnBrk="0" hangingPunct="0">
              <a:defRPr sz="1000">
                <a:solidFill>
                  <a:schemeClr val="tx1"/>
                </a:solidFill>
                <a:latin typeface="Arial" pitchFamily="34" charset="0"/>
                <a:ea typeface="ＭＳ Ｐゴシック" pitchFamily="34" charset="-128"/>
              </a:defRPr>
            </a:lvl3pPr>
            <a:lvl4pPr marL="1600200" indent="-228600" eaLnBrk="0" hangingPunct="0">
              <a:defRPr sz="1000">
                <a:solidFill>
                  <a:schemeClr val="tx1"/>
                </a:solidFill>
                <a:latin typeface="Arial" pitchFamily="34" charset="0"/>
                <a:ea typeface="ＭＳ Ｐゴシック" pitchFamily="34" charset="-128"/>
              </a:defRPr>
            </a:lvl4pPr>
            <a:lvl5pPr marL="2057400" indent="-228600" eaLnBrk="0" hangingPunct="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r>
              <a:rPr lang="en-US" sz="1400">
                <a:solidFill>
                  <a:srgbClr val="000000"/>
                </a:solidFill>
              </a:rPr>
              <a:t>|‌ </a:t>
            </a:r>
            <a:fld id="{20FB214A-C14E-4FD7-B163-9D93EFD92ADA}" type="slidenum">
              <a:rPr lang="en-US" sz="1400">
                <a:solidFill>
                  <a:srgbClr val="000000"/>
                </a:solidFill>
              </a:rPr>
              <a:pPr algn="r" eaLnBrk="1" fontAlgn="base" hangingPunct="1">
                <a:spcBef>
                  <a:spcPct val="0"/>
                </a:spcBef>
                <a:spcAft>
                  <a:spcPct val="0"/>
                </a:spcAft>
              </a:pPr>
              <a:t>14</a:t>
            </a:fld>
            <a:endParaRPr lang="en-US" sz="1400">
              <a:solidFill>
                <a:srgbClr val="000000"/>
              </a:solidFill>
            </a:endParaRPr>
          </a:p>
        </p:txBody>
      </p:sp>
      <p:sp>
        <p:nvSpPr>
          <p:cNvPr id="2" name="Slide Number Placeholder 1"/>
          <p:cNvSpPr>
            <a:spLocks noGrp="1"/>
          </p:cNvSpPr>
          <p:nvPr>
            <p:ph type="sldNum" sz="quarter" idx="10"/>
          </p:nvPr>
        </p:nvSpPr>
        <p:spPr/>
        <p:txBody>
          <a:bodyPr/>
          <a:lstStyle/>
          <a:p>
            <a:fld id="{B9794784-96A8-4550-9DAF-B1A89122ADDF}" type="slidenum">
              <a:rPr lang="en-US" smtClean="0"/>
              <a:pPr/>
              <a:t>14</a:t>
            </a:fld>
            <a:endParaRPr lang="en-US"/>
          </a:p>
        </p:txBody>
      </p:sp>
    </p:spTree>
    <p:extLst>
      <p:ext uri="{BB962C8B-B14F-4D97-AF65-F5344CB8AC3E}">
        <p14:creationId xmlns:p14="http://schemas.microsoft.com/office/powerpoint/2010/main" val="128240614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June1988 combined indexes.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83444"/>
            <a:ext cx="7772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63513" y="0"/>
            <a:ext cx="8218487" cy="831850"/>
          </a:xfrm>
          <a:prstGeom prst="rect">
            <a:avLst/>
          </a:prstGeom>
        </p:spPr>
        <p:txBody>
          <a:bodyPr anchor="ctr"/>
          <a:lstStyle/>
          <a:p>
            <a:pPr eaLnBrk="0" fontAlgn="base" hangingPunct="0">
              <a:lnSpc>
                <a:spcPct val="85000"/>
              </a:lnSpc>
              <a:spcBef>
                <a:spcPct val="0"/>
              </a:spcBef>
              <a:spcAft>
                <a:spcPct val="0"/>
              </a:spcAft>
              <a:defRPr/>
            </a:pPr>
            <a:r>
              <a:rPr lang="en-US" sz="2400" dirty="0">
                <a:solidFill>
                  <a:srgbClr val="FFFFFF"/>
                </a:solidFill>
                <a:ea typeface="MS PGothic" pitchFamily="34" charset="-128"/>
              </a:rPr>
              <a:t>CLIMATE AND BIOLOGICAL </a:t>
            </a:r>
            <a:r>
              <a:rPr lang="en-US" sz="2400" dirty="0" smtClean="0">
                <a:solidFill>
                  <a:srgbClr val="FFFFFF"/>
                </a:solidFill>
                <a:ea typeface="MS PGothic" pitchFamily="34" charset="-128"/>
              </a:rPr>
              <a:t>RESPONSE</a:t>
            </a:r>
            <a:r>
              <a:rPr lang="en-US" sz="2400" dirty="0">
                <a:solidFill>
                  <a:srgbClr val="FFFFFF"/>
                </a:solidFill>
                <a:ea typeface="MS PGothic" pitchFamily="34" charset="-128"/>
              </a:rPr>
              <a:t>: NDLAS (National Data Land Assimilation System</a:t>
            </a:r>
            <a:r>
              <a:rPr lang="en-US" sz="2400" dirty="0" smtClean="0">
                <a:solidFill>
                  <a:srgbClr val="FFFFFF"/>
                </a:solidFill>
                <a:ea typeface="MS PGothic" pitchFamily="34" charset="-128"/>
              </a:rPr>
              <a:t>)</a:t>
            </a:r>
            <a:endParaRPr lang="en-US" sz="2400" b="1" i="1" kern="0" dirty="0">
              <a:solidFill>
                <a:srgbClr val="FFFFFF"/>
              </a:solidFill>
              <a:ea typeface="ＭＳ Ｐゴシック" charset="0"/>
              <a:cs typeface="ＭＳ Ｐゴシック" charset="0"/>
            </a:endParaRPr>
          </a:p>
        </p:txBody>
      </p:sp>
      <p:sp>
        <p:nvSpPr>
          <p:cNvPr id="2" name="Slide Number Placeholder 1"/>
          <p:cNvSpPr>
            <a:spLocks noGrp="1"/>
          </p:cNvSpPr>
          <p:nvPr>
            <p:ph type="sldNum" sz="quarter" idx="10"/>
          </p:nvPr>
        </p:nvSpPr>
        <p:spPr/>
        <p:txBody>
          <a:bodyPr/>
          <a:lstStyle/>
          <a:p>
            <a:fld id="{BF383B92-3658-4068-AD88-30C47144E451}" type="slidenum">
              <a:rPr lang="en-US" smtClean="0"/>
              <a:pPr/>
              <a:t>15</a:t>
            </a:fld>
            <a:endParaRPr lang="en-US"/>
          </a:p>
        </p:txBody>
      </p:sp>
      <p:sp>
        <p:nvSpPr>
          <p:cNvPr id="4" name="TextBox 3"/>
          <p:cNvSpPr txBox="1"/>
          <p:nvPr/>
        </p:nvSpPr>
        <p:spPr>
          <a:xfrm>
            <a:off x="76200" y="4419600"/>
            <a:ext cx="2285999" cy="1754326"/>
          </a:xfrm>
          <a:prstGeom prst="rect">
            <a:avLst/>
          </a:prstGeom>
          <a:noFill/>
        </p:spPr>
        <p:txBody>
          <a:bodyPr wrap="square" rtlCol="0">
            <a:spAutoFit/>
          </a:bodyPr>
          <a:lstStyle/>
          <a:p>
            <a:r>
              <a:rPr lang="en-US" altLang="ja-JP" dirty="0" smtClean="0">
                <a:latin typeface="Calibri" pitchFamily="34" charset="0"/>
              </a:rPr>
              <a:t>Potentially use “combined” to represent </a:t>
            </a:r>
            <a:r>
              <a:rPr lang="en-US" altLang="ja-JP" dirty="0">
                <a:latin typeface="Calibri" pitchFamily="34" charset="0"/>
              </a:rPr>
              <a:t>the total effect of heat and drought on birds, and biodiversity </a:t>
            </a:r>
            <a:r>
              <a:rPr lang="en-US" altLang="ja-JP" dirty="0" smtClean="0">
                <a:latin typeface="Calibri" pitchFamily="34" charset="0"/>
              </a:rPr>
              <a:t>generally.</a:t>
            </a:r>
            <a:endParaRPr lang="en-US" dirty="0"/>
          </a:p>
        </p:txBody>
      </p:sp>
    </p:spTree>
    <p:extLst>
      <p:ext uri="{BB962C8B-B14F-4D97-AF65-F5344CB8AC3E}">
        <p14:creationId xmlns:p14="http://schemas.microsoft.com/office/powerpoint/2010/main" val="393838507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763000" cy="1524000"/>
          </a:xfrm>
        </p:spPr>
        <p:txBody>
          <a:bodyPr>
            <a:noAutofit/>
          </a:bodyPr>
          <a:lstStyle/>
          <a:p>
            <a:pPr algn="l"/>
            <a:r>
              <a:rPr lang="en-US" sz="2000" dirty="0">
                <a:solidFill>
                  <a:srgbClr val="000000"/>
                </a:solidFill>
                <a:latin typeface="+mn-lt"/>
              </a:rPr>
              <a:t>Using NASA resources to inform climate and land use adaptation: Ecological </a:t>
            </a:r>
            <a:r>
              <a:rPr lang="en-US" sz="2000" dirty="0" smtClean="0">
                <a:solidFill>
                  <a:srgbClr val="000000"/>
                </a:solidFill>
                <a:latin typeface="+mn-lt"/>
              </a:rPr>
              <a:t>forecasting</a:t>
            </a:r>
            <a:r>
              <a:rPr lang="en-US" sz="2000" dirty="0">
                <a:solidFill>
                  <a:srgbClr val="000000"/>
                </a:solidFill>
                <a:latin typeface="+mn-lt"/>
              </a:rPr>
              <a:t>, vulnerability assessment, and evaluation of management options across </a:t>
            </a:r>
            <a:r>
              <a:rPr lang="en-US" sz="2000" dirty="0" smtClean="0">
                <a:solidFill>
                  <a:srgbClr val="000000"/>
                </a:solidFill>
                <a:latin typeface="+mn-lt"/>
              </a:rPr>
              <a:t>two </a:t>
            </a:r>
            <a:r>
              <a:rPr lang="en-US" sz="2000" dirty="0">
                <a:solidFill>
                  <a:srgbClr val="000000"/>
                </a:solidFill>
                <a:latin typeface="+mn-lt"/>
              </a:rPr>
              <a:t>US DOI Landscape Conservation Cooperatives </a:t>
            </a:r>
            <a:r>
              <a:rPr lang="en-US" sz="2000" dirty="0" smtClean="0">
                <a:latin typeface="+mn-lt"/>
              </a:rPr>
              <a:t>operatives</a:t>
            </a:r>
            <a:br>
              <a:rPr lang="en-US" sz="2000" dirty="0" smtClean="0">
                <a:latin typeface="+mn-lt"/>
              </a:rPr>
            </a:br>
            <a:r>
              <a:rPr lang="en-US" sz="2000" b="1" dirty="0">
                <a:solidFill>
                  <a:srgbClr val="000000"/>
                </a:solidFill>
                <a:latin typeface="+mn-lt"/>
              </a:rPr>
              <a:t>PI: Andrew J. Hansen, Montana State University</a:t>
            </a:r>
            <a:endParaRPr lang="en-US" sz="2000" b="1" dirty="0">
              <a:latin typeface="+mn-lt"/>
            </a:endParaRPr>
          </a:p>
        </p:txBody>
      </p:sp>
      <p:sp>
        <p:nvSpPr>
          <p:cNvPr id="3" name="Content Placeholder 2"/>
          <p:cNvSpPr>
            <a:spLocks noGrp="1"/>
          </p:cNvSpPr>
          <p:nvPr>
            <p:ph sz="half" idx="1"/>
          </p:nvPr>
        </p:nvSpPr>
        <p:spPr>
          <a:xfrm>
            <a:off x="76200" y="1905001"/>
            <a:ext cx="4343400" cy="2819400"/>
          </a:xfrm>
        </p:spPr>
        <p:txBody>
          <a:bodyPr>
            <a:normAutofit fontScale="47500" lnSpcReduction="20000"/>
          </a:bodyPr>
          <a:lstStyle/>
          <a:p>
            <a:pPr marL="0" indent="0">
              <a:spcAft>
                <a:spcPts val="600"/>
              </a:spcAft>
              <a:buNone/>
            </a:pPr>
            <a:r>
              <a:rPr lang="en-US" b="0" i="0" u="none" strike="noStrike" baseline="0" dirty="0" smtClean="0">
                <a:solidFill>
                  <a:srgbClr val="000000"/>
                </a:solidFill>
                <a:latin typeface="Times New Roman"/>
              </a:rPr>
              <a:t>1. Quantify trends in ecological processes and ecological system types from past to present and under projected future climate and land use scenarios.</a:t>
            </a:r>
          </a:p>
          <a:p>
            <a:pPr marL="0" indent="0">
              <a:spcAft>
                <a:spcPts val="600"/>
              </a:spcAft>
              <a:buNone/>
            </a:pPr>
            <a:r>
              <a:rPr lang="en-US" b="0" i="0" u="none" strike="noStrike" baseline="0" dirty="0" smtClean="0">
                <a:solidFill>
                  <a:srgbClr val="000000"/>
                </a:solidFill>
                <a:latin typeface="Times New Roman"/>
              </a:rPr>
              <a:t>2. Assess the vulnerability of ecological processes and ecological system types to climate and land use change by quantifying exposure, sensitivity, adaptive capacity, and uncertainty in and around focal national parks within LCCs. </a:t>
            </a:r>
          </a:p>
          <a:p>
            <a:pPr marL="0" indent="0">
              <a:spcAft>
                <a:spcPts val="600"/>
              </a:spcAft>
              <a:buNone/>
            </a:pPr>
            <a:r>
              <a:rPr lang="en-US" b="0" i="0" u="none" strike="noStrike" baseline="0" dirty="0" smtClean="0">
                <a:solidFill>
                  <a:srgbClr val="000000"/>
                </a:solidFill>
                <a:latin typeface="Times New Roman"/>
              </a:rPr>
              <a:t>3. Evaluate management options for the more vulnerable ecosystem processes and types within these focal parks. </a:t>
            </a:r>
          </a:p>
          <a:p>
            <a:pPr marL="0" indent="0">
              <a:spcAft>
                <a:spcPts val="600"/>
              </a:spcAft>
              <a:buNone/>
            </a:pPr>
            <a:r>
              <a:rPr lang="en-US" b="0" i="0" u="none" strike="noStrike" baseline="0" dirty="0" smtClean="0">
                <a:solidFill>
                  <a:srgbClr val="000000"/>
                </a:solidFill>
                <a:latin typeface="Times New Roman"/>
              </a:rPr>
              <a:t>4. Design multi-scale management approaches for vulnerable elements to illustrate adaptation strategies under climate and land use change. </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180" y="1600200"/>
            <a:ext cx="470672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190999"/>
            <a:ext cx="4326440" cy="2506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A9D3B09B-839D-40DD-9537-D5299FF32042}" type="slidenum">
              <a:rPr lang="en-US" smtClean="0"/>
              <a:t>16</a:t>
            </a:fld>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8842" y="4191001"/>
            <a:ext cx="2704887" cy="250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67846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34" y="76200"/>
            <a:ext cx="8229600" cy="609600"/>
          </a:xfrm>
        </p:spPr>
        <p:txBody>
          <a:bodyPr>
            <a:normAutofit/>
          </a:bodyPr>
          <a:lstStyle/>
          <a:p>
            <a:r>
              <a:rPr lang="en-US" sz="3200" b="1" dirty="0" smtClean="0"/>
              <a:t>Vegetation Response</a:t>
            </a:r>
            <a:endParaRPr lang="en-US" sz="3200" b="1" dirty="0"/>
          </a:p>
        </p:txBody>
      </p:sp>
      <p:sp>
        <p:nvSpPr>
          <p:cNvPr id="4" name="Content Placeholder 3"/>
          <p:cNvSpPr>
            <a:spLocks noGrp="1"/>
          </p:cNvSpPr>
          <p:nvPr>
            <p:ph sz="half" idx="2"/>
          </p:nvPr>
        </p:nvSpPr>
        <p:spPr>
          <a:xfrm>
            <a:off x="5105400" y="838200"/>
            <a:ext cx="3581400" cy="5715000"/>
          </a:xfrm>
        </p:spPr>
        <p:txBody>
          <a:bodyPr>
            <a:normAutofit fontScale="70000" lnSpcReduction="20000"/>
          </a:bodyPr>
          <a:lstStyle/>
          <a:p>
            <a:pPr>
              <a:spcBef>
                <a:spcPts val="600"/>
              </a:spcBef>
            </a:pPr>
            <a:r>
              <a:rPr lang="en-US" dirty="0" smtClean="0"/>
              <a:t>In </a:t>
            </a:r>
            <a:r>
              <a:rPr lang="en-US" dirty="0"/>
              <a:t>the Great Northern LCC, results from three published studies of tree species indicated substantial declines of area of climate suitability for the four subalpine species by 2100. </a:t>
            </a:r>
            <a:r>
              <a:rPr lang="en-US" b="1" i="1" dirty="0"/>
              <a:t>This was especially true for </a:t>
            </a:r>
            <a:r>
              <a:rPr lang="en-US" b="1" i="1" dirty="0" err="1"/>
              <a:t>Whitebark</a:t>
            </a:r>
            <a:r>
              <a:rPr lang="en-US" b="1" i="1" dirty="0"/>
              <a:t> pine (Fig. 6). </a:t>
            </a:r>
            <a:endParaRPr lang="en-US" b="1" i="1" dirty="0" smtClean="0"/>
          </a:p>
          <a:p>
            <a:pPr>
              <a:spcBef>
                <a:spcPts val="600"/>
              </a:spcBef>
            </a:pPr>
            <a:r>
              <a:rPr lang="en-US" dirty="0" smtClean="0"/>
              <a:t>Suitable </a:t>
            </a:r>
            <a:r>
              <a:rPr lang="en-US" dirty="0"/>
              <a:t>climate for </a:t>
            </a:r>
            <a:r>
              <a:rPr lang="en-US" dirty="0" err="1" smtClean="0"/>
              <a:t>Whitebark</a:t>
            </a:r>
            <a:r>
              <a:rPr lang="en-US" dirty="0" smtClean="0"/>
              <a:t> pine </a:t>
            </a:r>
            <a:r>
              <a:rPr lang="en-US" dirty="0"/>
              <a:t>dropped from just over 20% in the reference period </a:t>
            </a:r>
            <a:endParaRPr lang="en-US" dirty="0" smtClean="0"/>
          </a:p>
          <a:p>
            <a:pPr>
              <a:spcBef>
                <a:spcPts val="600"/>
              </a:spcBef>
            </a:pPr>
            <a:r>
              <a:rPr lang="en-US" dirty="0" smtClean="0"/>
              <a:t>The </a:t>
            </a:r>
            <a:r>
              <a:rPr lang="en-US" dirty="0"/>
              <a:t>modeling of biome types indicated largely a shift from alpine and subalpine conifer to desert scrub and grassland </a:t>
            </a:r>
            <a:r>
              <a:rPr lang="en-US" dirty="0" smtClean="0"/>
              <a:t>types and </a:t>
            </a:r>
            <a:r>
              <a:rPr lang="en-US" dirty="0"/>
              <a:t>indicated highest vulnerability for </a:t>
            </a:r>
            <a:r>
              <a:rPr lang="en-US" dirty="0" err="1"/>
              <a:t>Whitebark</a:t>
            </a:r>
            <a:r>
              <a:rPr lang="en-US" dirty="0"/>
              <a:t> pine and Mountain hemlock.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66" y="762000"/>
            <a:ext cx="4487334" cy="55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0865" y="6211669"/>
            <a:ext cx="4563534" cy="646331"/>
          </a:xfrm>
          <a:prstGeom prst="rect">
            <a:avLst/>
          </a:prstGeom>
          <a:noFill/>
        </p:spPr>
        <p:txBody>
          <a:bodyPr wrap="square">
            <a:spAutoFit/>
          </a:bodyPr>
          <a:lstStyle/>
          <a:p>
            <a:r>
              <a:rPr lang="en-US" b="0" i="0" u="none" strike="noStrike" baseline="0" dirty="0" smtClean="0">
                <a:solidFill>
                  <a:srgbClr val="000000"/>
                </a:solidFill>
                <a:latin typeface="Times New Roman"/>
              </a:rPr>
              <a:t>Fig. 6. </a:t>
            </a:r>
            <a:r>
              <a:rPr lang="en-US" b="0" i="0" u="none" strike="noStrike" baseline="0" dirty="0" err="1" smtClean="0">
                <a:solidFill>
                  <a:srgbClr val="000000"/>
                </a:solidFill>
                <a:latin typeface="Times New Roman"/>
              </a:rPr>
              <a:t>Bioclimate</a:t>
            </a:r>
            <a:r>
              <a:rPr lang="en-US" b="0" i="0" u="none" strike="noStrike" baseline="0" dirty="0" smtClean="0">
                <a:solidFill>
                  <a:srgbClr val="000000"/>
                </a:solidFill>
                <a:latin typeface="Times New Roman"/>
              </a:rPr>
              <a:t> projections for </a:t>
            </a:r>
            <a:r>
              <a:rPr lang="en-US" b="0" i="0" u="none" strike="noStrike" baseline="0" dirty="0" err="1" smtClean="0">
                <a:solidFill>
                  <a:srgbClr val="000000"/>
                </a:solidFill>
                <a:latin typeface="Times New Roman"/>
              </a:rPr>
              <a:t>Whitebark</a:t>
            </a:r>
            <a:r>
              <a:rPr lang="en-US" b="0" i="0" u="none" strike="noStrike" baseline="0" dirty="0" smtClean="0">
                <a:solidFill>
                  <a:srgbClr val="000000"/>
                </a:solidFill>
                <a:latin typeface="Times New Roman"/>
              </a:rPr>
              <a:t> pine for 2010 to 2099 under 30-year </a:t>
            </a:r>
            <a:r>
              <a:rPr lang="en-US" b="0" i="0" u="none" strike="noStrike" baseline="0" dirty="0" smtClean="0">
                <a:latin typeface="Times New Roman"/>
              </a:rPr>
              <a:t>moving </a:t>
            </a:r>
            <a:endParaRPr lang="en-US" dirty="0"/>
          </a:p>
        </p:txBody>
      </p:sp>
      <p:sp>
        <p:nvSpPr>
          <p:cNvPr id="3" name="Slide Number Placeholder 2"/>
          <p:cNvSpPr>
            <a:spLocks noGrp="1"/>
          </p:cNvSpPr>
          <p:nvPr>
            <p:ph type="sldNum" sz="quarter" idx="12"/>
          </p:nvPr>
        </p:nvSpPr>
        <p:spPr/>
        <p:txBody>
          <a:bodyPr/>
          <a:lstStyle/>
          <a:p>
            <a:fld id="{A9D3B09B-839D-40DD-9537-D5299FF32042}" type="slidenum">
              <a:rPr lang="en-US" smtClean="0"/>
              <a:t>17</a:t>
            </a:fld>
            <a:endParaRPr lang="en-US"/>
          </a:p>
        </p:txBody>
      </p:sp>
    </p:spTree>
    <p:extLst>
      <p:ext uri="{BB962C8B-B14F-4D97-AF65-F5344CB8AC3E}">
        <p14:creationId xmlns:p14="http://schemas.microsoft.com/office/powerpoint/2010/main" val="3907614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 y="131763"/>
            <a:ext cx="8206740" cy="530225"/>
          </a:xfrm>
        </p:spPr>
        <p:txBody>
          <a:bodyPr/>
          <a:lstStyle/>
          <a:p>
            <a:pPr algn="ctr"/>
            <a:r>
              <a:rPr lang="en-US" sz="2800" dirty="0" smtClean="0">
                <a:latin typeface="Geneva" charset="0"/>
                <a:ea typeface="ＭＳ Ｐゴシック" charset="0"/>
                <a:cs typeface="ＭＳ Ｐゴシック" charset="0"/>
              </a:rPr>
              <a:t>Movebank: </a:t>
            </a:r>
            <a:r>
              <a:rPr lang="en-US" sz="2800" dirty="0" err="1" smtClean="0">
                <a:latin typeface="Geneva" charset="0"/>
                <a:ea typeface="ＭＳ Ｐゴシック" charset="0"/>
                <a:cs typeface="ＭＳ Ｐゴシック" charset="0"/>
              </a:rPr>
              <a:t>Env</a:t>
            </a:r>
            <a:r>
              <a:rPr lang="en-US" sz="2800" dirty="0" smtClean="0">
                <a:latin typeface="Geneva" charset="0"/>
                <a:ea typeface="ＭＳ Ｐゴシック" charset="0"/>
                <a:cs typeface="ＭＳ Ｐゴシック" charset="0"/>
              </a:rPr>
              <a:t>-DATA Tools</a:t>
            </a:r>
            <a:br>
              <a:rPr lang="en-US" sz="2800" dirty="0" smtClean="0">
                <a:latin typeface="Geneva" charset="0"/>
                <a:ea typeface="ＭＳ Ｐゴシック" charset="0"/>
                <a:cs typeface="ＭＳ Ｐゴシック" charset="0"/>
              </a:rPr>
            </a:br>
            <a:r>
              <a:rPr lang="en-US" sz="2000" dirty="0" smtClean="0">
                <a:latin typeface="Geneva" charset="0"/>
                <a:ea typeface="ＭＳ Ｐゴシック" charset="0"/>
                <a:cs typeface="ＭＳ Ｐゴシック" charset="0"/>
              </a:rPr>
              <a:t>Dr. Gil </a:t>
            </a:r>
            <a:r>
              <a:rPr lang="en-US" sz="2000" dirty="0" err="1" smtClean="0">
                <a:latin typeface="Geneva" charset="0"/>
                <a:ea typeface="ＭＳ Ｐゴシック" charset="0"/>
                <a:cs typeface="ＭＳ Ｐゴシック" charset="0"/>
              </a:rPr>
              <a:t>Bohrer</a:t>
            </a:r>
            <a:r>
              <a:rPr lang="en-US" sz="2000" dirty="0" smtClean="0">
                <a:latin typeface="Geneva" charset="0"/>
                <a:ea typeface="ＭＳ Ｐゴシック" charset="0"/>
                <a:cs typeface="ＭＳ Ｐゴシック" charset="0"/>
              </a:rPr>
              <a:t>, Ohio State University</a:t>
            </a:r>
            <a:endParaRPr lang="en-US" sz="2000" dirty="0"/>
          </a:p>
        </p:txBody>
      </p:sp>
      <p:sp>
        <p:nvSpPr>
          <p:cNvPr id="3" name="Content Placeholder 2"/>
          <p:cNvSpPr>
            <a:spLocks noGrp="1"/>
          </p:cNvSpPr>
          <p:nvPr>
            <p:ph idx="1"/>
          </p:nvPr>
        </p:nvSpPr>
        <p:spPr>
          <a:xfrm>
            <a:off x="228600" y="922906"/>
            <a:ext cx="8763000" cy="5811332"/>
          </a:xfrm>
        </p:spPr>
        <p:txBody>
          <a:bodyPr/>
          <a:lstStyle/>
          <a:p>
            <a:pPr>
              <a:spcBef>
                <a:spcPts val="300"/>
              </a:spcBef>
            </a:pPr>
            <a:r>
              <a:rPr lang="en-US" sz="1600" b="1" dirty="0" smtClean="0">
                <a:ea typeface="ＭＳ Ｐゴシック" charset="-128"/>
              </a:rPr>
              <a:t>Goal: </a:t>
            </a:r>
            <a:r>
              <a:rPr lang="en-US" sz="1600" dirty="0"/>
              <a:t>Develop annotation and analysis tools in the online database </a:t>
            </a:r>
            <a:r>
              <a:rPr lang="en-US" sz="1600" dirty="0">
                <a:solidFill>
                  <a:schemeClr val="accent6">
                    <a:lumMod val="75000"/>
                  </a:schemeClr>
                </a:solidFill>
              </a:rPr>
              <a:t>www.movebank.org</a:t>
            </a:r>
            <a:r>
              <a:rPr lang="en-US" sz="1600" dirty="0"/>
              <a:t> </a:t>
            </a:r>
            <a:r>
              <a:rPr lang="en-US" sz="1600" dirty="0" smtClean="0"/>
              <a:t>The </a:t>
            </a:r>
            <a:r>
              <a:rPr lang="en-US" sz="1600" dirty="0"/>
              <a:t>new </a:t>
            </a:r>
            <a:r>
              <a:rPr lang="en-US" sz="1600" dirty="0" err="1"/>
              <a:t>Env</a:t>
            </a:r>
            <a:r>
              <a:rPr lang="en-US" sz="1600" dirty="0"/>
              <a:t>-DATA system enhances </a:t>
            </a:r>
            <a:r>
              <a:rPr lang="en-US" sz="1600" dirty="0" err="1"/>
              <a:t>Movebank</a:t>
            </a:r>
            <a:r>
              <a:rPr lang="en-US" sz="1600" dirty="0"/>
              <a:t>, an open portal of animal tracking data, by automating access to environmental variables from global remote sensing, weather, and ecosystem products from open web resources. </a:t>
            </a:r>
          </a:p>
          <a:p>
            <a:pPr>
              <a:spcBef>
                <a:spcPts val="300"/>
              </a:spcBef>
            </a:pPr>
            <a:r>
              <a:rPr lang="en-US" sz="1600" dirty="0" err="1" smtClean="0"/>
              <a:t>Movebank</a:t>
            </a:r>
            <a:r>
              <a:rPr lang="en-US" sz="1600" dirty="0" smtClean="0"/>
              <a:t> </a:t>
            </a:r>
            <a:r>
              <a:rPr lang="en-US" sz="1600" dirty="0"/>
              <a:t>is an online data repository for animal movement data that provides data, tools, and services to help users analyze and visualize animal movement data and its relationship to environmental and other factors. </a:t>
            </a:r>
            <a:r>
              <a:rPr lang="en-US" sz="1600" dirty="0" smtClean="0"/>
              <a:t>(185 species, over 19,000 tracks and 51 million data points)</a:t>
            </a:r>
            <a:endParaRPr lang="en-US" sz="1600" dirty="0" smtClean="0"/>
          </a:p>
          <a:p>
            <a:pPr>
              <a:spcBef>
                <a:spcPts val="300"/>
              </a:spcBef>
            </a:pPr>
            <a:r>
              <a:rPr lang="en-US" sz="1600" b="1" dirty="0" smtClean="0"/>
              <a:t>Why:</a:t>
            </a:r>
            <a:r>
              <a:rPr lang="en-US" sz="1600" dirty="0" smtClean="0"/>
              <a:t>  To facilitate </a:t>
            </a:r>
            <a:r>
              <a:rPr lang="en-US" sz="1600" dirty="0"/>
              <a:t>study of weather and land-surface effects on animal movement and migration tracks</a:t>
            </a:r>
            <a:endParaRPr lang="en-US" sz="1600" dirty="0" smtClean="0"/>
          </a:p>
          <a:p>
            <a:pPr>
              <a:spcBef>
                <a:spcPts val="300"/>
              </a:spcBef>
            </a:pPr>
            <a:r>
              <a:rPr lang="en-US" sz="1600" b="1" dirty="0" smtClean="0">
                <a:ea typeface="ＭＳ Ｐゴシック" charset="-128"/>
              </a:rPr>
              <a:t>Approach:</a:t>
            </a:r>
            <a:r>
              <a:rPr lang="en-US" sz="1600" dirty="0" smtClean="0">
                <a:ea typeface="ＭＳ Ｐゴシック" charset="-128"/>
              </a:rPr>
              <a:t> Connect NASA and other sources of environmental data to the existing Movebank tools, and develop new tools</a:t>
            </a:r>
            <a:endParaRPr lang="en-US" sz="1600" dirty="0"/>
          </a:p>
          <a:p>
            <a:pPr eaLnBrk="1" hangingPunct="1">
              <a:spcBef>
                <a:spcPts val="300"/>
              </a:spcBef>
            </a:pPr>
            <a:r>
              <a:rPr lang="en-US" sz="1600" b="1" dirty="0" smtClean="0">
                <a:ea typeface="ＭＳ Ｐゴシック" charset="-128"/>
              </a:rPr>
              <a:t>Key end users:</a:t>
            </a:r>
            <a:r>
              <a:rPr lang="en-US" sz="1600" dirty="0" smtClean="0">
                <a:ea typeface="ＭＳ Ｐゴシック" charset="-128"/>
              </a:rPr>
              <a:t> DOI and other agencies; all </a:t>
            </a:r>
            <a:r>
              <a:rPr lang="en-US" sz="1600" dirty="0">
                <a:ea typeface="ＭＳ Ｐゴシック" charset="-128"/>
              </a:rPr>
              <a:t>M</a:t>
            </a:r>
            <a:r>
              <a:rPr lang="en-US" sz="1600" dirty="0" smtClean="0">
                <a:ea typeface="ＭＳ Ｐゴシック" charset="-128"/>
              </a:rPr>
              <a:t>ovebank </a:t>
            </a:r>
            <a:r>
              <a:rPr lang="en-US" sz="1600" dirty="0" smtClean="0">
                <a:latin typeface="Geneva" charset="0"/>
                <a:ea typeface="ＭＳ Ｐゴシック" charset="-128"/>
              </a:rPr>
              <a:t>users</a:t>
            </a:r>
          </a:p>
        </p:txBody>
      </p:sp>
      <p:sp>
        <p:nvSpPr>
          <p:cNvPr id="4" name="Slide Number Placeholder 3"/>
          <p:cNvSpPr>
            <a:spLocks noGrp="1"/>
          </p:cNvSpPr>
          <p:nvPr>
            <p:ph type="sldNum" sz="quarter" idx="10"/>
          </p:nvPr>
        </p:nvSpPr>
        <p:spPr/>
        <p:txBody>
          <a:bodyPr/>
          <a:lstStyle/>
          <a:p>
            <a:pPr>
              <a:defRPr/>
            </a:pPr>
            <a:fld id="{CB69EB94-F5EB-46F5-BAB3-74E530CE2776}" type="slidenum">
              <a:rPr lang="en-US" smtClean="0"/>
              <a:pPr>
                <a:defRPr/>
              </a:pPr>
              <a:t>18</a:t>
            </a:fld>
            <a:endParaRPr lang="en-US"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4170393"/>
            <a:ext cx="1507736" cy="25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turkey.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4357648"/>
            <a:ext cx="3302359" cy="247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35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946" y="1941616"/>
            <a:ext cx="8229600" cy="1143000"/>
          </a:xfrm>
        </p:spPr>
        <p:txBody>
          <a:bodyPr>
            <a:normAutofit fontScale="90000"/>
          </a:bodyPr>
          <a:lstStyle/>
          <a:p>
            <a:r>
              <a:rPr lang="en-US" sz="2800" b="1" dirty="0" smtClean="0">
                <a:latin typeface="Arial" charset="0"/>
              </a:rPr>
              <a:t>Example: Zebra migration </a:t>
            </a:r>
            <a:br>
              <a:rPr lang="en-US" sz="2800" b="1" dirty="0" smtClean="0">
                <a:latin typeface="Arial" charset="0"/>
              </a:rPr>
            </a:br>
            <a:r>
              <a:rPr lang="en-US" sz="2800" b="1" dirty="0" smtClean="0">
                <a:latin typeface="Arial" charset="0"/>
              </a:rPr>
              <a:t>in the Okavango Delta</a:t>
            </a:r>
            <a:r>
              <a:rPr lang="en-US" sz="2800" dirty="0" smtClean="0">
                <a:latin typeface="Arial" charset="0"/>
              </a:rPr>
              <a:t> </a:t>
            </a:r>
            <a:br>
              <a:rPr lang="en-US" sz="2800" dirty="0" smtClean="0">
                <a:latin typeface="Arial" charset="0"/>
              </a:rPr>
            </a:br>
            <a:endParaRPr lang="en-US" sz="2800" dirty="0" smtClean="0">
              <a:latin typeface="Arial" charset="0"/>
            </a:endParaRPr>
          </a:p>
        </p:txBody>
      </p:sp>
      <p:pic>
        <p:nvPicPr>
          <p:cNvPr id="11" name="Picture 10"/>
          <p:cNvPicPr/>
          <p:nvPr/>
        </p:nvPicPr>
        <p:blipFill>
          <a:blip r:embed="rId3" cstate="print"/>
          <a:srcRect/>
          <a:stretch>
            <a:fillRect/>
          </a:stretch>
        </p:blipFill>
        <p:spPr bwMode="auto">
          <a:xfrm>
            <a:off x="118753" y="887596"/>
            <a:ext cx="2291938" cy="5890222"/>
          </a:xfrm>
          <a:prstGeom prst="rect">
            <a:avLst/>
          </a:prstGeom>
          <a:noFill/>
          <a:ln w="9525">
            <a:noFill/>
            <a:miter lim="800000"/>
            <a:headEnd/>
            <a:tailEnd/>
          </a:ln>
        </p:spPr>
      </p:pic>
      <p:sp>
        <p:nvSpPr>
          <p:cNvPr id="5" name="Title 1"/>
          <p:cNvSpPr txBox="1">
            <a:spLocks/>
          </p:cNvSpPr>
          <p:nvPr/>
        </p:nvSpPr>
        <p:spPr>
          <a:xfrm>
            <a:off x="457200" y="141288"/>
            <a:ext cx="8229600" cy="547295"/>
          </a:xfrm>
          <a:prstGeom prst="rect">
            <a:avLst/>
          </a:prstGeom>
        </p:spPr>
        <p:txBody>
          <a:bodyPr/>
          <a:lstStyle>
            <a:lvl1pPr algn="l" rtl="0" eaLnBrk="0" fontAlgn="base" hangingPunct="0">
              <a:lnSpc>
                <a:spcPct val="85000"/>
              </a:lnSpc>
              <a:spcBef>
                <a:spcPct val="0"/>
              </a:spcBef>
              <a:spcAft>
                <a:spcPct val="0"/>
              </a:spcAft>
              <a:defRPr sz="3200" b="1" baseline="0">
                <a:solidFill>
                  <a:schemeClr val="bg1"/>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algn="ctr"/>
            <a:r>
              <a:rPr lang="en-US" dirty="0" smtClean="0">
                <a:solidFill>
                  <a:srgbClr val="FFFFFF"/>
                </a:solidFill>
              </a:rPr>
              <a:t>Technical Results</a:t>
            </a:r>
            <a:endParaRPr lang="en-US" dirty="0">
              <a:solidFill>
                <a:srgbClr val="FFFFFF"/>
              </a:solidFill>
            </a:endParaRPr>
          </a:p>
        </p:txBody>
      </p:sp>
      <p:pic>
        <p:nvPicPr>
          <p:cNvPr id="6" name="Picture 5"/>
          <p:cNvPicPr/>
          <p:nvPr/>
        </p:nvPicPr>
        <p:blipFill>
          <a:blip r:embed="rId4" cstate="print"/>
          <a:srcRect/>
          <a:stretch>
            <a:fillRect/>
          </a:stretch>
        </p:blipFill>
        <p:spPr bwMode="auto">
          <a:xfrm>
            <a:off x="2695695" y="2161286"/>
            <a:ext cx="6325374" cy="4637314"/>
          </a:xfrm>
          <a:prstGeom prst="rect">
            <a:avLst/>
          </a:prstGeom>
          <a:noFill/>
          <a:ln w="9525">
            <a:noFill/>
            <a:miter lim="800000"/>
            <a:headEnd/>
            <a:tailEnd/>
          </a:ln>
        </p:spPr>
      </p:pic>
      <p:sp>
        <p:nvSpPr>
          <p:cNvPr id="7" name="Title 1"/>
          <p:cNvSpPr txBox="1">
            <a:spLocks/>
          </p:cNvSpPr>
          <p:nvPr/>
        </p:nvSpPr>
        <p:spPr>
          <a:xfrm>
            <a:off x="2536191" y="838200"/>
            <a:ext cx="6590805" cy="1485898"/>
          </a:xfrm>
          <a:prstGeom prst="rect">
            <a:avLst/>
          </a:prstGeom>
        </p:spPr>
        <p:txBody>
          <a:bodyPr/>
          <a:lstStyle>
            <a:lvl1pPr algn="l" rtl="0" eaLnBrk="0" fontAlgn="base" hangingPunct="0">
              <a:lnSpc>
                <a:spcPct val="85000"/>
              </a:lnSpc>
              <a:spcBef>
                <a:spcPct val="0"/>
              </a:spcBef>
              <a:spcAft>
                <a:spcPct val="0"/>
              </a:spcAft>
              <a:defRPr sz="3200" b="1">
                <a:solidFill>
                  <a:schemeClr val="accent2"/>
                </a:solidFill>
                <a:latin typeface="+mj-lt"/>
                <a:ea typeface="+mj-ea"/>
                <a:cs typeface="+mj-cs"/>
              </a:defRPr>
            </a:lvl1pPr>
            <a:lvl2pPr algn="l" rtl="0" eaLnBrk="0" fontAlgn="base" hangingPunct="0">
              <a:lnSpc>
                <a:spcPct val="85000"/>
              </a:lnSpc>
              <a:spcBef>
                <a:spcPct val="0"/>
              </a:spcBef>
              <a:spcAft>
                <a:spcPct val="0"/>
              </a:spcAft>
              <a:defRPr sz="3200" b="1">
                <a:solidFill>
                  <a:schemeClr val="accent2"/>
                </a:solidFill>
                <a:latin typeface="Arial" charset="0"/>
              </a:defRPr>
            </a:lvl2pPr>
            <a:lvl3pPr algn="l" rtl="0" eaLnBrk="0" fontAlgn="base" hangingPunct="0">
              <a:lnSpc>
                <a:spcPct val="85000"/>
              </a:lnSpc>
              <a:spcBef>
                <a:spcPct val="0"/>
              </a:spcBef>
              <a:spcAft>
                <a:spcPct val="0"/>
              </a:spcAft>
              <a:defRPr sz="3200" b="1">
                <a:solidFill>
                  <a:schemeClr val="accent2"/>
                </a:solidFill>
                <a:latin typeface="Arial" charset="0"/>
              </a:defRPr>
            </a:lvl3pPr>
            <a:lvl4pPr algn="l" rtl="0" eaLnBrk="0" fontAlgn="base" hangingPunct="0">
              <a:lnSpc>
                <a:spcPct val="85000"/>
              </a:lnSpc>
              <a:spcBef>
                <a:spcPct val="0"/>
              </a:spcBef>
              <a:spcAft>
                <a:spcPct val="0"/>
              </a:spcAft>
              <a:defRPr sz="3200" b="1">
                <a:solidFill>
                  <a:schemeClr val="accent2"/>
                </a:solidFill>
                <a:latin typeface="Arial" charset="0"/>
              </a:defRPr>
            </a:lvl4pPr>
            <a:lvl5pPr algn="l" rtl="0" eaLnBrk="0" fontAlgn="base" hangingPunct="0">
              <a:lnSpc>
                <a:spcPct val="85000"/>
              </a:lnSpc>
              <a:spcBef>
                <a:spcPct val="0"/>
              </a:spcBef>
              <a:spcAft>
                <a:spcPct val="0"/>
              </a:spcAft>
              <a:defRPr sz="3200" b="1">
                <a:solidFill>
                  <a:schemeClr val="accent2"/>
                </a:solidFill>
                <a:latin typeface="Arial" charset="0"/>
              </a:defRPr>
            </a:lvl5pPr>
            <a:lvl6pPr marL="457200" algn="l" rtl="0" fontAlgn="base">
              <a:lnSpc>
                <a:spcPct val="85000"/>
              </a:lnSpc>
              <a:spcBef>
                <a:spcPct val="0"/>
              </a:spcBef>
              <a:spcAft>
                <a:spcPct val="0"/>
              </a:spcAft>
              <a:defRPr sz="3200" b="1">
                <a:solidFill>
                  <a:schemeClr val="accent2"/>
                </a:solidFill>
                <a:latin typeface="Arial" charset="0"/>
              </a:defRPr>
            </a:lvl6pPr>
            <a:lvl7pPr marL="914400" algn="l" rtl="0" fontAlgn="base">
              <a:lnSpc>
                <a:spcPct val="85000"/>
              </a:lnSpc>
              <a:spcBef>
                <a:spcPct val="0"/>
              </a:spcBef>
              <a:spcAft>
                <a:spcPct val="0"/>
              </a:spcAft>
              <a:defRPr sz="3200" b="1">
                <a:solidFill>
                  <a:schemeClr val="accent2"/>
                </a:solidFill>
                <a:latin typeface="Arial" charset="0"/>
              </a:defRPr>
            </a:lvl7pPr>
            <a:lvl8pPr marL="1371600" algn="l" rtl="0" fontAlgn="base">
              <a:lnSpc>
                <a:spcPct val="85000"/>
              </a:lnSpc>
              <a:spcBef>
                <a:spcPct val="0"/>
              </a:spcBef>
              <a:spcAft>
                <a:spcPct val="0"/>
              </a:spcAft>
              <a:defRPr sz="3200" b="1">
                <a:solidFill>
                  <a:schemeClr val="accent2"/>
                </a:solidFill>
                <a:latin typeface="Arial" charset="0"/>
              </a:defRPr>
            </a:lvl8pPr>
            <a:lvl9pPr marL="1828800" algn="l" rtl="0" fontAlgn="base">
              <a:lnSpc>
                <a:spcPct val="85000"/>
              </a:lnSpc>
              <a:spcBef>
                <a:spcPct val="0"/>
              </a:spcBef>
              <a:spcAft>
                <a:spcPct val="0"/>
              </a:spcAft>
              <a:defRPr sz="3200" b="1">
                <a:solidFill>
                  <a:schemeClr val="accent2"/>
                </a:solidFill>
                <a:latin typeface="Arial" charset="0"/>
              </a:defRPr>
            </a:lvl9pPr>
          </a:lstStyle>
          <a:p>
            <a:pPr algn="ctr"/>
            <a:r>
              <a:rPr lang="en-US" sz="2400" dirty="0" smtClean="0">
                <a:solidFill>
                  <a:srgbClr val="333399"/>
                </a:solidFill>
              </a:rPr>
              <a:t>Zebra Migration</a:t>
            </a:r>
          </a:p>
          <a:p>
            <a:pPr algn="ctr"/>
            <a:endParaRPr lang="en-US" sz="1800" dirty="0" smtClean="0">
              <a:solidFill>
                <a:srgbClr val="333399"/>
              </a:solidFill>
            </a:endParaRPr>
          </a:p>
          <a:p>
            <a:r>
              <a:rPr lang="en-US" sz="1800" dirty="0" smtClean="0">
                <a:solidFill>
                  <a:srgbClr val="333399"/>
                </a:solidFill>
              </a:rPr>
              <a:t>Tracks along the migration axis(dashed line left bottom) annotated with NDVI (color) and TRMM precipitation (blue streaks). A model we developed can predict zebra movement with r</a:t>
            </a:r>
            <a:r>
              <a:rPr lang="en-US" sz="1800" baseline="30000" dirty="0" smtClean="0">
                <a:solidFill>
                  <a:srgbClr val="333399"/>
                </a:solidFill>
              </a:rPr>
              <a:t>2</a:t>
            </a:r>
            <a:r>
              <a:rPr lang="en-US" sz="1800" dirty="0" smtClean="0">
                <a:solidFill>
                  <a:srgbClr val="333399"/>
                </a:solidFill>
              </a:rPr>
              <a:t>&gt;0.9 </a:t>
            </a:r>
            <a:endParaRPr lang="en-US" sz="1800" dirty="0">
              <a:solidFill>
                <a:srgbClr val="333399"/>
              </a:solidFill>
            </a:endParaRPr>
          </a:p>
        </p:txBody>
      </p:sp>
      <p:sp>
        <p:nvSpPr>
          <p:cNvPr id="3" name="Slide Number Placeholder 2"/>
          <p:cNvSpPr>
            <a:spLocks noGrp="1"/>
          </p:cNvSpPr>
          <p:nvPr>
            <p:ph type="sldNum" sz="quarter" idx="10"/>
          </p:nvPr>
        </p:nvSpPr>
        <p:spPr/>
        <p:txBody>
          <a:bodyPr/>
          <a:lstStyle/>
          <a:p>
            <a:pPr>
              <a:defRPr/>
            </a:pPr>
            <a:fld id="{CB69EB94-F5EB-46F5-BAB3-74E530CE2776}" type="slidenum">
              <a:rPr lang="en-US" smtClean="0"/>
              <a:pPr>
                <a:defRPr/>
              </a:pPr>
              <a:t>19</a:t>
            </a:fld>
            <a:endParaRPr lang="en-US" dirty="0"/>
          </a:p>
        </p:txBody>
      </p:sp>
    </p:spTree>
    <p:extLst>
      <p:ext uri="{BB962C8B-B14F-4D97-AF65-F5344CB8AC3E}">
        <p14:creationId xmlns:p14="http://schemas.microsoft.com/office/powerpoint/2010/main" val="2468778484"/>
      </p:ext>
    </p:extLst>
  </p:cSld>
  <p:clrMapOvr>
    <a:masterClrMapping/>
  </p:clrMapOvr>
  <p:transition>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44562"/>
          </a:xfrm>
        </p:spPr>
        <p:txBody>
          <a:bodyPr>
            <a:normAutofit/>
          </a:bodyPr>
          <a:lstStyle/>
          <a:p>
            <a:r>
              <a:rPr lang="en-US" sz="4000" b="1" dirty="0" smtClean="0"/>
              <a:t>Outline</a:t>
            </a:r>
            <a:endParaRPr lang="en-US" sz="4000" b="1" dirty="0"/>
          </a:p>
        </p:txBody>
      </p:sp>
      <p:sp>
        <p:nvSpPr>
          <p:cNvPr id="3" name="Content Placeholder 2"/>
          <p:cNvSpPr>
            <a:spLocks noGrp="1"/>
          </p:cNvSpPr>
          <p:nvPr>
            <p:ph idx="1"/>
          </p:nvPr>
        </p:nvSpPr>
        <p:spPr>
          <a:xfrm>
            <a:off x="457200" y="1295400"/>
            <a:ext cx="8229600" cy="4830763"/>
          </a:xfrm>
        </p:spPr>
        <p:txBody>
          <a:bodyPr>
            <a:normAutofit/>
          </a:bodyPr>
          <a:lstStyle/>
          <a:p>
            <a:r>
              <a:rPr lang="en-US" sz="2800" dirty="0" smtClean="0"/>
              <a:t>NASA Ecological Forecasting Program</a:t>
            </a:r>
          </a:p>
          <a:p>
            <a:r>
              <a:rPr lang="en-US" sz="2800" dirty="0" smtClean="0"/>
              <a:t>Current applications in Ecological Forecasting Program</a:t>
            </a:r>
          </a:p>
          <a:p>
            <a:pPr lvl="1"/>
            <a:r>
              <a:rPr lang="en-US" sz="2400" dirty="0" smtClean="0"/>
              <a:t>Feasibility</a:t>
            </a:r>
          </a:p>
          <a:p>
            <a:pPr lvl="1"/>
            <a:r>
              <a:rPr lang="en-US" sz="2400" dirty="0" smtClean="0"/>
              <a:t>Marine and terrestrial projects</a:t>
            </a:r>
            <a:endParaRPr lang="en-US" sz="2400" dirty="0" smtClean="0"/>
          </a:p>
          <a:p>
            <a:r>
              <a:rPr lang="en-US" sz="2800" dirty="0" smtClean="0"/>
              <a:t>New </a:t>
            </a:r>
            <a:r>
              <a:rPr lang="en-US" sz="2800" dirty="0" smtClean="0"/>
              <a:t>opportunities and key challenges </a:t>
            </a:r>
            <a:r>
              <a:rPr lang="en-US" sz="2800" dirty="0" smtClean="0"/>
              <a:t>in Ecology </a:t>
            </a:r>
            <a:r>
              <a:rPr lang="en-US" sz="2800" dirty="0" smtClean="0"/>
              <a:t>for the use of S-NPP data</a:t>
            </a:r>
            <a:endParaRPr lang="en-US" sz="2800" dirty="0" smtClean="0"/>
          </a:p>
          <a:p>
            <a:r>
              <a:rPr lang="en-US" sz="2800" dirty="0" smtClean="0"/>
              <a:t>Ongoing Issues</a:t>
            </a:r>
            <a:endParaRPr lang="en-US" sz="2800" dirty="0"/>
          </a:p>
        </p:txBody>
      </p:sp>
      <p:sp>
        <p:nvSpPr>
          <p:cNvPr id="4" name="Slide Number Placeholder 3"/>
          <p:cNvSpPr>
            <a:spLocks noGrp="1"/>
          </p:cNvSpPr>
          <p:nvPr>
            <p:ph type="sldNum" sz="quarter" idx="12"/>
          </p:nvPr>
        </p:nvSpPr>
        <p:spPr/>
        <p:txBody>
          <a:bodyPr/>
          <a:lstStyle/>
          <a:p>
            <a:fld id="{A9D3B09B-839D-40DD-9537-D5299FF32042}" type="slidenum">
              <a:rPr lang="en-US" smtClean="0"/>
              <a:t>2</a:t>
            </a:fld>
            <a:endParaRPr lang="en-US"/>
          </a:p>
        </p:txBody>
      </p:sp>
    </p:spTree>
    <p:extLst>
      <p:ext uri="{BB962C8B-B14F-4D97-AF65-F5344CB8AC3E}">
        <p14:creationId xmlns:p14="http://schemas.microsoft.com/office/powerpoint/2010/main" val="3068220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b="1" dirty="0" smtClean="0"/>
              <a:t>Opportunities </a:t>
            </a:r>
            <a:r>
              <a:rPr lang="en-US" sz="3200" b="1" dirty="0" smtClean="0"/>
              <a:t>with S-NPP</a:t>
            </a:r>
            <a:endParaRPr lang="en-US" sz="3200" b="1" dirty="0"/>
          </a:p>
        </p:txBody>
      </p:sp>
      <p:sp>
        <p:nvSpPr>
          <p:cNvPr id="3" name="Content Placeholder 2"/>
          <p:cNvSpPr>
            <a:spLocks noGrp="1"/>
          </p:cNvSpPr>
          <p:nvPr>
            <p:ph idx="1"/>
          </p:nvPr>
        </p:nvSpPr>
        <p:spPr>
          <a:xfrm>
            <a:off x="457200" y="1066800"/>
            <a:ext cx="8229600" cy="5181600"/>
          </a:xfrm>
        </p:spPr>
        <p:txBody>
          <a:bodyPr>
            <a:normAutofit/>
          </a:bodyPr>
          <a:lstStyle/>
          <a:p>
            <a:r>
              <a:rPr lang="en-US" dirty="0" smtClean="0"/>
              <a:t>VIIRs day/night band</a:t>
            </a:r>
            <a:endParaRPr lang="en-US" dirty="0"/>
          </a:p>
          <a:p>
            <a:pPr lvl="1"/>
            <a:r>
              <a:rPr lang="en-US" dirty="0" smtClean="0"/>
              <a:t>Nighttime visible </a:t>
            </a:r>
            <a:r>
              <a:rPr lang="en-US" dirty="0" smtClean="0"/>
              <a:t>offers a new capability with potential innovative research applications</a:t>
            </a:r>
            <a:endParaRPr lang="en-US" dirty="0" smtClean="0"/>
          </a:p>
          <a:p>
            <a:r>
              <a:rPr lang="en-US" dirty="0" smtClean="0"/>
              <a:t>Potential for continuation of MODIS data for ongoing projects</a:t>
            </a:r>
          </a:p>
          <a:p>
            <a:pPr marL="0" indent="0">
              <a:buNone/>
            </a:pPr>
            <a:endParaRPr lang="en-US" dirty="0" smtClean="0"/>
          </a:p>
        </p:txBody>
      </p:sp>
      <p:sp>
        <p:nvSpPr>
          <p:cNvPr id="4" name="Slide Number Placeholder 3"/>
          <p:cNvSpPr>
            <a:spLocks noGrp="1"/>
          </p:cNvSpPr>
          <p:nvPr>
            <p:ph type="sldNum" sz="quarter" idx="12"/>
          </p:nvPr>
        </p:nvSpPr>
        <p:spPr/>
        <p:txBody>
          <a:bodyPr/>
          <a:lstStyle/>
          <a:p>
            <a:fld id="{A9D3B09B-839D-40DD-9537-D5299FF32042}" type="slidenum">
              <a:rPr lang="en-US" smtClean="0"/>
              <a:t>20</a:t>
            </a:fld>
            <a:endParaRPr lang="en-US"/>
          </a:p>
        </p:txBody>
      </p:sp>
    </p:spTree>
    <p:extLst>
      <p:ext uri="{BB962C8B-B14F-4D97-AF65-F5344CB8AC3E}">
        <p14:creationId xmlns:p14="http://schemas.microsoft.com/office/powerpoint/2010/main" val="3027164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Autofit/>
          </a:bodyPr>
          <a:lstStyle/>
          <a:p>
            <a:r>
              <a:rPr lang="en-US" sz="3200" b="1" dirty="0" smtClean="0"/>
              <a:t>Challenges and Opportunities in Ecology (Rose et al. 2014, Turner 2014)</a:t>
            </a:r>
            <a:endParaRPr lang="en-US" sz="3200" b="1" dirty="0"/>
          </a:p>
        </p:txBody>
      </p:sp>
      <p:sp>
        <p:nvSpPr>
          <p:cNvPr id="3" name="Content Placeholder 2"/>
          <p:cNvSpPr>
            <a:spLocks noGrp="1"/>
          </p:cNvSpPr>
          <p:nvPr>
            <p:ph idx="1"/>
          </p:nvPr>
        </p:nvSpPr>
        <p:spPr>
          <a:xfrm>
            <a:off x="76200" y="1066800"/>
            <a:ext cx="8915400" cy="5715000"/>
          </a:xfrm>
        </p:spPr>
        <p:txBody>
          <a:bodyPr>
            <a:noAutofit/>
          </a:bodyPr>
          <a:lstStyle/>
          <a:p>
            <a:r>
              <a:rPr lang="en-US" sz="1800" dirty="0" smtClean="0"/>
              <a:t>Species distributions and abundances</a:t>
            </a:r>
          </a:p>
          <a:p>
            <a:pPr lvl="1"/>
            <a:r>
              <a:rPr lang="en-US" sz="1800" dirty="0" smtClean="0"/>
              <a:t>Primary productivity, sea surface height, land cover are associated with ecological response variables ranging from extinction probability to genotype (</a:t>
            </a:r>
            <a:r>
              <a:rPr lang="en-US" sz="1800" dirty="0" err="1" smtClean="0"/>
              <a:t>Pettorelli</a:t>
            </a:r>
            <a:r>
              <a:rPr lang="en-US" sz="1800" dirty="0" smtClean="0"/>
              <a:t> et al. 2014</a:t>
            </a:r>
            <a:r>
              <a:rPr lang="en-US" sz="1800" dirty="0" smtClean="0"/>
              <a:t>) </a:t>
            </a:r>
          </a:p>
          <a:p>
            <a:pPr lvl="1"/>
            <a:r>
              <a:rPr lang="en-US" sz="1800" dirty="0" smtClean="0"/>
              <a:t>Spatial resolutions may be coarser than scales taxa interact with the environment</a:t>
            </a:r>
            <a:endParaRPr lang="en-US" sz="1800" dirty="0" smtClean="0"/>
          </a:p>
          <a:p>
            <a:r>
              <a:rPr lang="en-US" sz="1800" dirty="0" smtClean="0"/>
              <a:t>Species movements and life stages (migration and movement within and across habitats)</a:t>
            </a:r>
          </a:p>
          <a:p>
            <a:pPr lvl="1"/>
            <a:r>
              <a:rPr lang="en-US" sz="1800" dirty="0" smtClean="0"/>
              <a:t>What are the environmental cue that initiate animal migration and movement?</a:t>
            </a:r>
          </a:p>
          <a:p>
            <a:pPr lvl="1"/>
            <a:r>
              <a:rPr lang="en-US" sz="1800" dirty="0" smtClean="0"/>
              <a:t>Tracking animal movements with VIIRs day/night band?</a:t>
            </a:r>
          </a:p>
          <a:p>
            <a:r>
              <a:rPr lang="en-US" sz="1800" dirty="0" smtClean="0"/>
              <a:t>Ecosystem </a:t>
            </a:r>
            <a:r>
              <a:rPr lang="en-US" sz="1800" dirty="0" smtClean="0"/>
              <a:t>processes</a:t>
            </a:r>
          </a:p>
          <a:p>
            <a:pPr lvl="1"/>
            <a:r>
              <a:rPr lang="en-US" sz="1800" dirty="0" smtClean="0"/>
              <a:t>Response to </a:t>
            </a:r>
            <a:r>
              <a:rPr lang="en-US" sz="1800" dirty="0" smtClean="0"/>
              <a:t>disturbances (e.g. coastal erosion from hurricanes/tsunami, fire, etc.)</a:t>
            </a:r>
            <a:endParaRPr lang="en-US" sz="1800" dirty="0" smtClean="0"/>
          </a:p>
          <a:p>
            <a:r>
              <a:rPr lang="en-US" sz="1800" dirty="0" smtClean="0"/>
              <a:t>Climate change</a:t>
            </a:r>
          </a:p>
          <a:p>
            <a:pPr lvl="1"/>
            <a:r>
              <a:rPr lang="en-US" sz="1800" dirty="0" smtClean="0"/>
              <a:t>Can affect ecosystem state and </a:t>
            </a:r>
            <a:r>
              <a:rPr lang="en-US" sz="1800" dirty="0" smtClean="0"/>
              <a:t>function</a:t>
            </a:r>
          </a:p>
          <a:p>
            <a:pPr lvl="1"/>
            <a:r>
              <a:rPr lang="en-US" sz="1800" dirty="0"/>
              <a:t>need long-term multi-scale observations to understand relations between climate change, ecosystems, and species that are a high priority for </a:t>
            </a:r>
            <a:r>
              <a:rPr lang="en-US" sz="1800" dirty="0" smtClean="0"/>
              <a:t>conservation</a:t>
            </a:r>
            <a:endParaRPr lang="en-US" sz="1800" dirty="0"/>
          </a:p>
          <a:p>
            <a:pPr lvl="1"/>
            <a:r>
              <a:rPr lang="en-US" sz="1800" dirty="0" smtClean="0"/>
              <a:t>Lack </a:t>
            </a:r>
            <a:r>
              <a:rPr lang="en-US" sz="1800" dirty="0" smtClean="0"/>
              <a:t>of in situ </a:t>
            </a:r>
            <a:r>
              <a:rPr lang="en-US" sz="1800" dirty="0" smtClean="0"/>
              <a:t>time </a:t>
            </a:r>
            <a:r>
              <a:rPr lang="en-US" sz="1800" dirty="0" smtClean="0"/>
              <a:t>series data for ecosystem </a:t>
            </a:r>
            <a:r>
              <a:rPr lang="en-US" sz="1800" dirty="0" smtClean="0"/>
              <a:t>components (crowdsourcing!)</a:t>
            </a:r>
          </a:p>
          <a:p>
            <a:r>
              <a:rPr lang="en-US" sz="1800" dirty="0"/>
              <a:t>Protected areas</a:t>
            </a:r>
          </a:p>
          <a:p>
            <a:pPr lvl="1"/>
            <a:r>
              <a:rPr lang="en-US" sz="1800" dirty="0"/>
              <a:t>Geopolitical versus ecological boundaries ….. Need to conserve ecosystem function and species</a:t>
            </a:r>
          </a:p>
          <a:p>
            <a:pPr marL="0" indent="0">
              <a:buNone/>
            </a:pPr>
            <a:endParaRPr lang="en-US" sz="2200" dirty="0" smtClean="0"/>
          </a:p>
        </p:txBody>
      </p:sp>
      <p:sp>
        <p:nvSpPr>
          <p:cNvPr id="4" name="Slide Number Placeholder 3"/>
          <p:cNvSpPr>
            <a:spLocks noGrp="1"/>
          </p:cNvSpPr>
          <p:nvPr>
            <p:ph type="sldNum" sz="quarter" idx="12"/>
          </p:nvPr>
        </p:nvSpPr>
        <p:spPr/>
        <p:txBody>
          <a:bodyPr/>
          <a:lstStyle/>
          <a:p>
            <a:fld id="{A9D3B09B-839D-40DD-9537-D5299FF32042}" type="slidenum">
              <a:rPr lang="en-US" smtClean="0"/>
              <a:t>21</a:t>
            </a:fld>
            <a:endParaRPr lang="en-US"/>
          </a:p>
        </p:txBody>
      </p:sp>
    </p:spTree>
    <p:extLst>
      <p:ext uri="{BB962C8B-B14F-4D97-AF65-F5344CB8AC3E}">
        <p14:creationId xmlns:p14="http://schemas.microsoft.com/office/powerpoint/2010/main" val="185055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3200" b="1" dirty="0" smtClean="0"/>
              <a:t>Challenges and Opportunities in Ecology (</a:t>
            </a:r>
            <a:r>
              <a:rPr lang="en-US" sz="3200" b="1" dirty="0" err="1" smtClean="0"/>
              <a:t>con’t</a:t>
            </a:r>
            <a:r>
              <a:rPr lang="en-US" sz="3200" b="1" dirty="0" smtClean="0"/>
              <a:t>)</a:t>
            </a:r>
            <a:endParaRPr lang="en-US" sz="3200" b="1" dirty="0"/>
          </a:p>
        </p:txBody>
      </p:sp>
      <p:sp>
        <p:nvSpPr>
          <p:cNvPr id="3" name="Content Placeholder 2"/>
          <p:cNvSpPr>
            <a:spLocks noGrp="1"/>
          </p:cNvSpPr>
          <p:nvPr>
            <p:ph idx="1"/>
          </p:nvPr>
        </p:nvSpPr>
        <p:spPr>
          <a:xfrm>
            <a:off x="228600" y="762000"/>
            <a:ext cx="8686800" cy="5867400"/>
          </a:xfrm>
        </p:spPr>
        <p:txBody>
          <a:bodyPr>
            <a:noAutofit/>
          </a:bodyPr>
          <a:lstStyle/>
          <a:p>
            <a:r>
              <a:rPr lang="en-US" sz="1600" dirty="0"/>
              <a:t>Rapid Response</a:t>
            </a:r>
          </a:p>
          <a:p>
            <a:pPr lvl="1"/>
            <a:r>
              <a:rPr lang="en-US" sz="1600" dirty="0"/>
              <a:t>Fire Information Resource Management System</a:t>
            </a:r>
          </a:p>
          <a:p>
            <a:pPr lvl="1"/>
            <a:r>
              <a:rPr lang="en-US" sz="1600" dirty="0"/>
              <a:t>Coral Reef Bleaching Alert System </a:t>
            </a:r>
            <a:r>
              <a:rPr lang="en-US" sz="1600" dirty="0">
                <a:hlinkClick r:id="rId3"/>
              </a:rPr>
              <a:t>http://coralreefwatch.noaa.gov/satellite/index.php</a:t>
            </a:r>
            <a:r>
              <a:rPr lang="en-US" sz="1600" dirty="0"/>
              <a:t>)</a:t>
            </a:r>
          </a:p>
          <a:p>
            <a:pPr lvl="1"/>
            <a:r>
              <a:rPr lang="en-US" sz="1600" dirty="0"/>
              <a:t>Fishery piracy (VIIRs day/night band)</a:t>
            </a:r>
          </a:p>
          <a:p>
            <a:pPr lvl="1"/>
            <a:r>
              <a:rPr lang="en-US" sz="1600" dirty="0"/>
              <a:t>Ocean search and rescue operations (VIIRs day/night band)</a:t>
            </a:r>
          </a:p>
          <a:p>
            <a:r>
              <a:rPr lang="en-US" sz="1600" dirty="0" smtClean="0"/>
              <a:t>Ecosystem </a:t>
            </a:r>
            <a:r>
              <a:rPr lang="en-US" sz="1600" dirty="0" smtClean="0"/>
              <a:t>services</a:t>
            </a:r>
          </a:p>
          <a:p>
            <a:pPr lvl="1"/>
            <a:r>
              <a:rPr lang="en-US" sz="1600" dirty="0" smtClean="0"/>
              <a:t>Intersection of ecology and </a:t>
            </a:r>
            <a:r>
              <a:rPr lang="en-US" sz="1600" dirty="0" smtClean="0"/>
              <a:t>economics (</a:t>
            </a:r>
            <a:r>
              <a:rPr lang="en-US" sz="1600" dirty="0" err="1" smtClean="0"/>
              <a:t>e.g</a:t>
            </a:r>
            <a:r>
              <a:rPr lang="en-US" sz="1600" dirty="0" smtClean="0"/>
              <a:t>; Florida beaches, ecotourism etc.)</a:t>
            </a:r>
          </a:p>
          <a:p>
            <a:pPr lvl="1"/>
            <a:r>
              <a:rPr lang="en-US" sz="1600" dirty="0" smtClean="0"/>
              <a:t>Improved tools to document </a:t>
            </a:r>
            <a:r>
              <a:rPr lang="en-US" sz="1600" dirty="0"/>
              <a:t>and monitor the results of </a:t>
            </a:r>
            <a:r>
              <a:rPr lang="en-US" sz="1600" dirty="0" smtClean="0"/>
              <a:t>current and future </a:t>
            </a:r>
            <a:r>
              <a:rPr lang="en-US" sz="1600" dirty="0"/>
              <a:t>policy scenarios</a:t>
            </a:r>
            <a:endParaRPr lang="en-US" sz="1600" dirty="0" smtClean="0"/>
          </a:p>
          <a:p>
            <a:r>
              <a:rPr lang="en-US" sz="1600" dirty="0" smtClean="0"/>
              <a:t>Conservation effectiveness</a:t>
            </a:r>
          </a:p>
          <a:p>
            <a:pPr lvl="1"/>
            <a:r>
              <a:rPr lang="en-US" sz="1600" dirty="0" smtClean="0"/>
              <a:t>Monitoring of conservation efforts and policy</a:t>
            </a:r>
          </a:p>
          <a:p>
            <a:r>
              <a:rPr lang="en-US" sz="1600" dirty="0" smtClean="0"/>
              <a:t>Agricultural and </a:t>
            </a:r>
            <a:r>
              <a:rPr lang="en-US" sz="1600" dirty="0"/>
              <a:t>a</a:t>
            </a:r>
            <a:r>
              <a:rPr lang="en-US" sz="1600" dirty="0" smtClean="0"/>
              <a:t>quacultural expansion and changes in land use land cover</a:t>
            </a:r>
          </a:p>
          <a:p>
            <a:pPr lvl="1"/>
            <a:r>
              <a:rPr lang="en-US" sz="1600" dirty="0" smtClean="0"/>
              <a:t>Expansion of extent to meet food needs versus changes in ecosystems and services (e.g.; carbon storage, soil nutrients, etc</a:t>
            </a:r>
            <a:r>
              <a:rPr lang="en-US" sz="1600" dirty="0" smtClean="0"/>
              <a:t>.). </a:t>
            </a:r>
          </a:p>
          <a:p>
            <a:pPr lvl="1"/>
            <a:r>
              <a:rPr lang="en-US" sz="1600" dirty="0" smtClean="0"/>
              <a:t>Need agricultural rates </a:t>
            </a:r>
            <a:r>
              <a:rPr lang="en-US" sz="1600" dirty="0"/>
              <a:t>of expansion and intensification at multiple scales</a:t>
            </a:r>
            <a:r>
              <a:rPr lang="en-US" sz="1600" dirty="0" smtClean="0"/>
              <a:t>.</a:t>
            </a:r>
            <a:endParaRPr lang="en-US" sz="1600" dirty="0" smtClean="0"/>
          </a:p>
          <a:p>
            <a:pPr lvl="1"/>
            <a:r>
              <a:rPr lang="en-US" sz="1600" dirty="0" smtClean="0"/>
              <a:t>Aquaculture risks introduction of an </a:t>
            </a:r>
            <a:r>
              <a:rPr lang="en-US" sz="1600" dirty="0" smtClean="0"/>
              <a:t>invasive species (e.g.; oyster drill</a:t>
            </a:r>
            <a:r>
              <a:rPr lang="en-US" sz="1600" dirty="0" smtClean="0"/>
              <a:t>)</a:t>
            </a:r>
          </a:p>
          <a:p>
            <a:r>
              <a:rPr lang="en-US" sz="1600" dirty="0" smtClean="0"/>
              <a:t>Degradation and disturbance regimes</a:t>
            </a:r>
          </a:p>
          <a:p>
            <a:pPr lvl="1"/>
            <a:r>
              <a:rPr lang="en-US" sz="1600" dirty="0" smtClean="0"/>
              <a:t>Land cover changes detectable may miss important changes (e.g., species composition and vegetative structure)</a:t>
            </a:r>
          </a:p>
          <a:p>
            <a:pPr lvl="1"/>
            <a:r>
              <a:rPr lang="en-US" sz="1600" dirty="0" smtClean="0"/>
              <a:t>Need more hyperspectral and in situ data to effective evaluate in some areas.</a:t>
            </a:r>
          </a:p>
          <a:p>
            <a:pPr lvl="1"/>
            <a:endParaRPr lang="en-US" sz="1600" dirty="0"/>
          </a:p>
        </p:txBody>
      </p:sp>
      <p:sp>
        <p:nvSpPr>
          <p:cNvPr id="4" name="Slide Number Placeholder 3"/>
          <p:cNvSpPr>
            <a:spLocks noGrp="1"/>
          </p:cNvSpPr>
          <p:nvPr>
            <p:ph type="sldNum" sz="quarter" idx="12"/>
          </p:nvPr>
        </p:nvSpPr>
        <p:spPr/>
        <p:txBody>
          <a:bodyPr/>
          <a:lstStyle/>
          <a:p>
            <a:fld id="{A9D3B09B-839D-40DD-9537-D5299FF32042}" type="slidenum">
              <a:rPr lang="en-US" smtClean="0"/>
              <a:t>22</a:t>
            </a:fld>
            <a:endParaRPr lang="en-US" dirty="0"/>
          </a:p>
        </p:txBody>
      </p:sp>
    </p:spTree>
    <p:extLst>
      <p:ext uri="{BB962C8B-B14F-4D97-AF65-F5344CB8AC3E}">
        <p14:creationId xmlns:p14="http://schemas.microsoft.com/office/powerpoint/2010/main" val="2722863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Autofit/>
          </a:bodyPr>
          <a:lstStyle/>
          <a:p>
            <a:r>
              <a:rPr lang="en-US" sz="3200" b="1" dirty="0" smtClean="0"/>
              <a:t>Ongoing Issues </a:t>
            </a:r>
            <a:endParaRPr lang="en-US" sz="2800" i="1" dirty="0"/>
          </a:p>
        </p:txBody>
      </p:sp>
      <p:sp>
        <p:nvSpPr>
          <p:cNvPr id="3" name="Content Placeholder 2"/>
          <p:cNvSpPr>
            <a:spLocks noGrp="1"/>
          </p:cNvSpPr>
          <p:nvPr>
            <p:ph idx="1"/>
          </p:nvPr>
        </p:nvSpPr>
        <p:spPr>
          <a:xfrm>
            <a:off x="457200" y="914400"/>
            <a:ext cx="8229600" cy="5486400"/>
          </a:xfrm>
        </p:spPr>
        <p:txBody>
          <a:bodyPr>
            <a:normAutofit fontScale="70000" lnSpcReduction="20000"/>
          </a:bodyPr>
          <a:lstStyle/>
          <a:p>
            <a:pPr>
              <a:spcBef>
                <a:spcPts val="600"/>
              </a:spcBef>
            </a:pPr>
            <a:r>
              <a:rPr lang="en-US" dirty="0"/>
              <a:t>Can VIIRs really replace MODIS? </a:t>
            </a:r>
          </a:p>
          <a:p>
            <a:pPr lvl="1">
              <a:spcBef>
                <a:spcPts val="600"/>
              </a:spcBef>
            </a:pPr>
            <a:r>
              <a:rPr lang="en-US" dirty="0"/>
              <a:t>Critical for sustained applications currently using MODIS</a:t>
            </a:r>
          </a:p>
          <a:p>
            <a:pPr lvl="1">
              <a:spcBef>
                <a:spcPts val="600"/>
              </a:spcBef>
            </a:pPr>
            <a:r>
              <a:rPr lang="en-US" dirty="0"/>
              <a:t>Continuation of monitoring datasets</a:t>
            </a:r>
            <a:endParaRPr lang="en-US" u="sng" dirty="0" smtClean="0"/>
          </a:p>
          <a:p>
            <a:pPr>
              <a:spcBef>
                <a:spcPts val="600"/>
              </a:spcBef>
            </a:pPr>
            <a:r>
              <a:rPr lang="en-US" dirty="0" smtClean="0"/>
              <a:t>Ocean Color</a:t>
            </a:r>
          </a:p>
          <a:p>
            <a:pPr lvl="1">
              <a:spcBef>
                <a:spcPts val="600"/>
              </a:spcBef>
            </a:pPr>
            <a:r>
              <a:rPr lang="en-US" dirty="0" smtClean="0"/>
              <a:t>Green bias and excessive banding have been an issue for ocean color products (</a:t>
            </a:r>
            <a:r>
              <a:rPr lang="en-US" i="1" dirty="0" smtClean="0"/>
              <a:t>recent ocean biology progress made</a:t>
            </a:r>
            <a:r>
              <a:rPr lang="en-US" dirty="0" smtClean="0"/>
              <a:t>)</a:t>
            </a:r>
          </a:p>
          <a:p>
            <a:pPr lvl="1">
              <a:spcBef>
                <a:spcPts val="600"/>
              </a:spcBef>
            </a:pPr>
            <a:r>
              <a:rPr lang="en-US" dirty="0" smtClean="0"/>
              <a:t>NASA (public) and NOAA (public) : consistent algorithm for ocean color products</a:t>
            </a:r>
            <a:r>
              <a:rPr lang="en-US" dirty="0"/>
              <a:t> </a:t>
            </a:r>
            <a:r>
              <a:rPr lang="en-US" dirty="0" smtClean="0"/>
              <a:t>is desired</a:t>
            </a:r>
          </a:p>
          <a:p>
            <a:pPr>
              <a:spcBef>
                <a:spcPts val="600"/>
              </a:spcBef>
            </a:pPr>
            <a:r>
              <a:rPr lang="en-US" dirty="0" smtClean="0"/>
              <a:t>More banding and distortion on edges or at high angles (VIIRs designed for ground pixel size not to change (constant pixel size</a:t>
            </a:r>
            <a:r>
              <a:rPr lang="en-US" dirty="0" smtClean="0"/>
              <a:t>)</a:t>
            </a:r>
            <a:endParaRPr lang="en-US" dirty="0" smtClean="0"/>
          </a:p>
          <a:p>
            <a:pPr>
              <a:spcBef>
                <a:spcPts val="600"/>
              </a:spcBef>
            </a:pPr>
            <a:r>
              <a:rPr lang="en-US" dirty="0" smtClean="0"/>
              <a:t>S-NPP “near real-time data” limits utility for some applications (4-6 hour delay for data, longer for MODIS compatible)</a:t>
            </a:r>
          </a:p>
          <a:p>
            <a:pPr lvl="1">
              <a:spcBef>
                <a:spcPts val="600"/>
              </a:spcBef>
            </a:pPr>
            <a:r>
              <a:rPr lang="en-US" dirty="0" smtClean="0"/>
              <a:t>Limited use for ocean search &amp; rescue, guidance for sampling cruises</a:t>
            </a:r>
          </a:p>
          <a:p>
            <a:pPr>
              <a:spcBef>
                <a:spcPts val="600"/>
              </a:spcBef>
            </a:pPr>
            <a:r>
              <a:rPr lang="en-US" dirty="0" smtClean="0"/>
              <a:t>Could some products for special purposes be provided to end users faster (within one hour of retrieval?)?</a:t>
            </a:r>
          </a:p>
          <a:p>
            <a:pPr lvl="1">
              <a:spcBef>
                <a:spcPts val="600"/>
              </a:spcBef>
            </a:pPr>
            <a:r>
              <a:rPr lang="en-US" dirty="0" smtClean="0"/>
              <a:t>Cost for receiving system 250k, plus staff to manage system and maintenance</a:t>
            </a:r>
          </a:p>
        </p:txBody>
      </p:sp>
      <p:sp>
        <p:nvSpPr>
          <p:cNvPr id="4" name="Slide Number Placeholder 3"/>
          <p:cNvSpPr>
            <a:spLocks noGrp="1"/>
          </p:cNvSpPr>
          <p:nvPr>
            <p:ph type="sldNum" sz="quarter" idx="12"/>
          </p:nvPr>
        </p:nvSpPr>
        <p:spPr/>
        <p:txBody>
          <a:bodyPr/>
          <a:lstStyle/>
          <a:p>
            <a:fld id="{A9D3B09B-839D-40DD-9537-D5299FF32042}" type="slidenum">
              <a:rPr lang="en-US" smtClean="0"/>
              <a:t>23</a:t>
            </a:fld>
            <a:endParaRPr lang="en-US"/>
          </a:p>
        </p:txBody>
      </p:sp>
    </p:spTree>
    <p:extLst>
      <p:ext uri="{BB962C8B-B14F-4D97-AF65-F5344CB8AC3E}">
        <p14:creationId xmlns:p14="http://schemas.microsoft.com/office/powerpoint/2010/main" val="30760524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normAutofit fontScale="90000"/>
          </a:bodyPr>
          <a:lstStyle/>
          <a:p>
            <a:r>
              <a:rPr lang="en-US" sz="3200" b="1" dirty="0" smtClean="0"/>
              <a:t>References</a:t>
            </a:r>
            <a:endParaRPr lang="en-US" sz="3200" b="1" dirty="0"/>
          </a:p>
        </p:txBody>
      </p:sp>
      <p:sp>
        <p:nvSpPr>
          <p:cNvPr id="3" name="Content Placeholder 2"/>
          <p:cNvSpPr>
            <a:spLocks noGrp="1"/>
          </p:cNvSpPr>
          <p:nvPr>
            <p:ph idx="1"/>
          </p:nvPr>
        </p:nvSpPr>
        <p:spPr>
          <a:xfrm>
            <a:off x="457200" y="609600"/>
            <a:ext cx="8229600" cy="3733800"/>
          </a:xfrm>
        </p:spPr>
        <p:txBody>
          <a:bodyPr>
            <a:normAutofit lnSpcReduction="10000"/>
          </a:bodyPr>
          <a:lstStyle/>
          <a:p>
            <a:r>
              <a:rPr lang="en-US" sz="1800" dirty="0" smtClean="0"/>
              <a:t>Rose et al. 2014. Ten Ways Remote Sensing Can Contribute to Conservation.  Essay, </a:t>
            </a:r>
            <a:r>
              <a:rPr lang="en-US" sz="1800" i="1" dirty="0" smtClean="0"/>
              <a:t>Conservation Biology</a:t>
            </a:r>
            <a:r>
              <a:rPr lang="en-US" sz="1800" dirty="0" smtClean="0"/>
              <a:t>, Volume 00, No. 0, 1-10</a:t>
            </a:r>
          </a:p>
          <a:p>
            <a:r>
              <a:rPr lang="en-US" sz="1800" dirty="0" smtClean="0"/>
              <a:t>Turner, W. 2014. Sensing biodiversity: Sophisticated networks are required to make the best use of biodiversity data from satellites and in situ sensors.  </a:t>
            </a:r>
            <a:r>
              <a:rPr lang="en-US" sz="1800" i="1" dirty="0" smtClean="0"/>
              <a:t>Science</a:t>
            </a:r>
            <a:r>
              <a:rPr lang="en-US" sz="1800" dirty="0" smtClean="0"/>
              <a:t>, </a:t>
            </a:r>
            <a:r>
              <a:rPr lang="en-US" sz="1800" dirty="0" err="1" smtClean="0"/>
              <a:t>Vol</a:t>
            </a:r>
            <a:r>
              <a:rPr lang="en-US" sz="1800" dirty="0" smtClean="0"/>
              <a:t> 346, Issue 6207</a:t>
            </a:r>
          </a:p>
          <a:p>
            <a:r>
              <a:rPr lang="en-US" sz="1800" dirty="0" smtClean="0"/>
              <a:t>Dodge, S., </a:t>
            </a:r>
            <a:r>
              <a:rPr lang="en-US" sz="1800" dirty="0" err="1" smtClean="0"/>
              <a:t>Bohrer</a:t>
            </a:r>
            <a:r>
              <a:rPr lang="en-US" sz="1800" dirty="0" smtClean="0"/>
              <a:t>, G., </a:t>
            </a:r>
            <a:r>
              <a:rPr lang="en-US" sz="1800" dirty="0" err="1" smtClean="0"/>
              <a:t>Weinzierl</a:t>
            </a:r>
            <a:r>
              <a:rPr lang="en-US" sz="1800" dirty="0" smtClean="0"/>
              <a:t>, R. Davidson, S. C., Kays, R., Douglas, D., Cruz, S. Han, J., </a:t>
            </a:r>
            <a:r>
              <a:rPr lang="en-US" sz="1800" dirty="0" err="1" smtClean="0"/>
              <a:t>Brandes</a:t>
            </a:r>
            <a:r>
              <a:rPr lang="en-US" sz="1800" dirty="0" smtClean="0"/>
              <a:t>, D. and </a:t>
            </a:r>
            <a:r>
              <a:rPr lang="en-US" sz="1800" dirty="0" err="1" smtClean="0"/>
              <a:t>Wikelski</a:t>
            </a:r>
            <a:r>
              <a:rPr lang="en-US" sz="1800" dirty="0" smtClean="0"/>
              <a:t>, M. 2013. The environmental-data automated track annotation (</a:t>
            </a:r>
            <a:r>
              <a:rPr lang="en-US" sz="1800" dirty="0" err="1" smtClean="0"/>
              <a:t>Env</a:t>
            </a:r>
            <a:r>
              <a:rPr lang="en-US" sz="1800" dirty="0" smtClean="0"/>
              <a:t>-DATA) system: linking animal tracks with environmental data.  </a:t>
            </a:r>
            <a:r>
              <a:rPr lang="en-US" sz="1800" i="1" dirty="0" smtClean="0"/>
              <a:t>Movement Ecology</a:t>
            </a:r>
            <a:r>
              <a:rPr lang="en-US" sz="1800" dirty="0" smtClean="0"/>
              <a:t>, 1:3</a:t>
            </a:r>
          </a:p>
          <a:p>
            <a:r>
              <a:rPr lang="en-US" sz="1800" dirty="0">
                <a:solidFill>
                  <a:srgbClr val="000000"/>
                </a:solidFill>
                <a:ea typeface="ＭＳ Ｐゴシック" pitchFamily="34" charset="-128"/>
              </a:rPr>
              <a:t>Muhling, B.A., P. </a:t>
            </a:r>
            <a:r>
              <a:rPr lang="en-US" sz="1800" dirty="0" err="1">
                <a:solidFill>
                  <a:srgbClr val="000000"/>
                </a:solidFill>
                <a:ea typeface="ＭＳ Ｐゴシック" pitchFamily="34" charset="-128"/>
              </a:rPr>
              <a:t>Reglero</a:t>
            </a:r>
            <a:r>
              <a:rPr lang="en-US" sz="1800" dirty="0">
                <a:solidFill>
                  <a:srgbClr val="000000"/>
                </a:solidFill>
                <a:ea typeface="ＭＳ Ｐゴシック" pitchFamily="34" charset="-128"/>
              </a:rPr>
              <a:t>, L. </a:t>
            </a:r>
            <a:r>
              <a:rPr lang="en-US" sz="1800" dirty="0" err="1">
                <a:solidFill>
                  <a:srgbClr val="000000"/>
                </a:solidFill>
                <a:ea typeface="ＭＳ Ｐゴシック" pitchFamily="34" charset="-128"/>
              </a:rPr>
              <a:t>Ciannelli</a:t>
            </a:r>
            <a:r>
              <a:rPr lang="en-US" sz="1800" dirty="0">
                <a:solidFill>
                  <a:srgbClr val="000000"/>
                </a:solidFill>
                <a:ea typeface="ＭＳ Ｐゴシック" pitchFamily="34" charset="-128"/>
              </a:rPr>
              <a:t>, D. Alvarez-</a:t>
            </a:r>
            <a:r>
              <a:rPr lang="en-US" sz="1800" dirty="0" err="1">
                <a:solidFill>
                  <a:srgbClr val="000000"/>
                </a:solidFill>
                <a:ea typeface="ＭＳ Ｐゴシック" pitchFamily="34" charset="-128"/>
              </a:rPr>
              <a:t>Berastegui</a:t>
            </a:r>
            <a:r>
              <a:rPr lang="en-US" sz="1800" dirty="0">
                <a:solidFill>
                  <a:srgbClr val="000000"/>
                </a:solidFill>
                <a:ea typeface="ＭＳ Ｐゴシック" pitchFamily="34" charset="-128"/>
              </a:rPr>
              <a:t>, F. </a:t>
            </a:r>
            <a:r>
              <a:rPr lang="en-US" sz="1800" dirty="0" err="1">
                <a:solidFill>
                  <a:srgbClr val="000000"/>
                </a:solidFill>
                <a:ea typeface="ＭＳ Ｐゴシック" pitchFamily="34" charset="-128"/>
              </a:rPr>
              <a:t>Alemany</a:t>
            </a:r>
            <a:r>
              <a:rPr lang="en-US" sz="1800" dirty="0">
                <a:solidFill>
                  <a:srgbClr val="000000"/>
                </a:solidFill>
                <a:ea typeface="ＭＳ Ｐゴシック" pitchFamily="34" charset="-128"/>
              </a:rPr>
              <a:t>, J.T. Lamkin, and M. A. Roffer. 2013. A comparison between environmental characteristics of larval </a:t>
            </a:r>
            <a:r>
              <a:rPr lang="en-US" sz="1800" dirty="0" err="1">
                <a:solidFill>
                  <a:srgbClr val="000000"/>
                </a:solidFill>
                <a:ea typeface="ＭＳ Ｐゴシック" pitchFamily="34" charset="-128"/>
              </a:rPr>
              <a:t>bluefin</a:t>
            </a:r>
            <a:r>
              <a:rPr lang="en-US" sz="1800" dirty="0">
                <a:solidFill>
                  <a:srgbClr val="000000"/>
                </a:solidFill>
                <a:ea typeface="ＭＳ Ｐゴシック" pitchFamily="34" charset="-128"/>
              </a:rPr>
              <a:t> tuna (</a:t>
            </a:r>
            <a:r>
              <a:rPr lang="en-US" sz="1800" i="1" dirty="0" err="1">
                <a:solidFill>
                  <a:srgbClr val="000000"/>
                </a:solidFill>
                <a:ea typeface="ＭＳ Ｐゴシック" pitchFamily="34" charset="-128"/>
              </a:rPr>
              <a:t>Thunnus</a:t>
            </a:r>
            <a:r>
              <a:rPr lang="en-US" sz="1800" i="1" dirty="0">
                <a:solidFill>
                  <a:srgbClr val="000000"/>
                </a:solidFill>
                <a:ea typeface="ＭＳ Ｐゴシック" pitchFamily="34" charset="-128"/>
              </a:rPr>
              <a:t> thynnus</a:t>
            </a:r>
            <a:r>
              <a:rPr lang="en-US" sz="1800" dirty="0">
                <a:solidFill>
                  <a:srgbClr val="000000"/>
                </a:solidFill>
                <a:ea typeface="ＭＳ Ｐゴシック" pitchFamily="34" charset="-128"/>
              </a:rPr>
              <a:t>) habitat in the Gulf of Mexico and western Mediterranean Sea. </a:t>
            </a:r>
            <a:r>
              <a:rPr lang="en-US" sz="1800" i="1" dirty="0">
                <a:solidFill>
                  <a:srgbClr val="000000"/>
                </a:solidFill>
                <a:ea typeface="ＭＳ Ｐゴシック" pitchFamily="34" charset="-128"/>
              </a:rPr>
              <a:t>Marine </a:t>
            </a:r>
            <a:r>
              <a:rPr lang="en-US" sz="1800" i="1" dirty="0" err="1">
                <a:solidFill>
                  <a:srgbClr val="000000"/>
                </a:solidFill>
                <a:ea typeface="ＭＳ Ｐゴシック" pitchFamily="34" charset="-128"/>
              </a:rPr>
              <a:t>Prog</a:t>
            </a:r>
            <a:r>
              <a:rPr lang="en-US" sz="1800" i="1" dirty="0">
                <a:solidFill>
                  <a:srgbClr val="000000"/>
                </a:solidFill>
                <a:ea typeface="ＭＳ Ｐゴシック" pitchFamily="34" charset="-128"/>
              </a:rPr>
              <a:t>. Ser. </a:t>
            </a:r>
            <a:r>
              <a:rPr lang="en-US" sz="1800" dirty="0">
                <a:solidFill>
                  <a:srgbClr val="000000"/>
                </a:solidFill>
                <a:ea typeface="ＭＳ Ｐゴシック" pitchFamily="34" charset="-128"/>
              </a:rPr>
              <a:t>486:257-276</a:t>
            </a:r>
            <a:r>
              <a:rPr lang="en-US" sz="1800" dirty="0" smtClean="0">
                <a:solidFill>
                  <a:srgbClr val="000000"/>
                </a:solidFill>
                <a:ea typeface="ＭＳ Ｐゴシック" pitchFamily="34" charset="-128"/>
              </a:rPr>
              <a:t>.</a:t>
            </a:r>
            <a:endParaRPr lang="en-US" sz="1800" dirty="0">
              <a:solidFill>
                <a:srgbClr val="000000"/>
              </a:solidFill>
              <a:ea typeface="ＭＳ Ｐゴシック" pitchFamily="34" charset="-128"/>
            </a:endParaRPr>
          </a:p>
        </p:txBody>
      </p:sp>
      <p:sp>
        <p:nvSpPr>
          <p:cNvPr id="4" name="Slide Number Placeholder 3"/>
          <p:cNvSpPr>
            <a:spLocks noGrp="1"/>
          </p:cNvSpPr>
          <p:nvPr>
            <p:ph type="sldNum" sz="quarter" idx="12"/>
          </p:nvPr>
        </p:nvSpPr>
        <p:spPr/>
        <p:txBody>
          <a:bodyPr/>
          <a:lstStyle/>
          <a:p>
            <a:fld id="{A9D3B09B-839D-40DD-9537-D5299FF32042}" type="slidenum">
              <a:rPr lang="en-US" smtClean="0"/>
              <a:t>24</a:t>
            </a:fld>
            <a:endParaRPr lang="en-US"/>
          </a:p>
        </p:txBody>
      </p:sp>
      <p:sp>
        <p:nvSpPr>
          <p:cNvPr id="5" name="TextBox 4"/>
          <p:cNvSpPr txBox="1"/>
          <p:nvPr/>
        </p:nvSpPr>
        <p:spPr>
          <a:xfrm>
            <a:off x="424543" y="5105400"/>
            <a:ext cx="8553376"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Woody Turner for editorial comments and presentation suggestions</a:t>
            </a:r>
          </a:p>
          <a:p>
            <a:pPr marL="285750" indent="-285750">
              <a:buFont typeface="Arial" panose="020B0604020202020204" pitchFamily="34" charset="0"/>
              <a:buChar char="•"/>
            </a:pPr>
            <a:r>
              <a:rPr lang="en-US" dirty="0" smtClean="0"/>
              <a:t>Jay Skiles and Gary Geller for Terrestrial Ecology project slides</a:t>
            </a:r>
            <a:endParaRPr lang="en-US" dirty="0"/>
          </a:p>
        </p:txBody>
      </p:sp>
      <p:sp>
        <p:nvSpPr>
          <p:cNvPr id="6" name="TextBox 5"/>
          <p:cNvSpPr txBox="1"/>
          <p:nvPr/>
        </p:nvSpPr>
        <p:spPr>
          <a:xfrm>
            <a:off x="3048000" y="4442740"/>
            <a:ext cx="3533916" cy="584775"/>
          </a:xfrm>
          <a:prstGeom prst="rect">
            <a:avLst/>
          </a:prstGeom>
          <a:noFill/>
        </p:spPr>
        <p:txBody>
          <a:bodyPr wrap="none" rtlCol="0">
            <a:spAutoFit/>
          </a:bodyPr>
          <a:lstStyle/>
          <a:p>
            <a:r>
              <a:rPr lang="en-US" sz="3200" b="1" dirty="0" smtClean="0"/>
              <a:t>Acknowledgements</a:t>
            </a:r>
            <a:endParaRPr lang="en-US" sz="3200" b="1" dirty="0"/>
          </a:p>
        </p:txBody>
      </p:sp>
    </p:spTree>
    <p:extLst>
      <p:ext uri="{BB962C8B-B14F-4D97-AF65-F5344CB8AC3E}">
        <p14:creationId xmlns:p14="http://schemas.microsoft.com/office/powerpoint/2010/main" val="1591909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Thanks!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dirty="0" smtClean="0">
                <a:latin typeface="Arial" panose="020B0604020202020204" pitchFamily="34" charset="0"/>
                <a:cs typeface="Arial" panose="020B0604020202020204" pitchFamily="34" charset="0"/>
              </a:rPr>
              <a:t>Questions?</a:t>
            </a:r>
          </a:p>
          <a:p>
            <a:pPr marL="0" indent="0" algn="ctr">
              <a:buNone/>
            </a:pPr>
            <a:endParaRPr lang="en-US" dirty="0" smtClean="0">
              <a:latin typeface="Arial" panose="020B0604020202020204" pitchFamily="34" charset="0"/>
              <a:cs typeface="Arial" panose="020B0604020202020204" pitchFamily="34" charset="0"/>
            </a:endParaRPr>
          </a:p>
          <a:p>
            <a:pPr marL="0" indent="0" algn="ctr">
              <a:buNone/>
            </a:pPr>
            <a:r>
              <a:rPr lang="en-US" dirty="0" smtClean="0">
                <a:latin typeface="Arial" panose="020B0604020202020204" pitchFamily="34" charset="0"/>
                <a:cs typeface="Arial" panose="020B0604020202020204" pitchFamily="34" charset="0"/>
                <a:hlinkClick r:id="rId3"/>
              </a:rPr>
              <a:t>maury.estes@nsstc.uah.edu</a:t>
            </a:r>
            <a:endParaRPr lang="en-US" dirty="0" smtClean="0">
              <a:latin typeface="Arial" panose="020B0604020202020204" pitchFamily="34" charset="0"/>
              <a:cs typeface="Arial" panose="020B0604020202020204" pitchFamily="34" charset="0"/>
            </a:endParaRPr>
          </a:p>
          <a:p>
            <a:pPr marL="0" indent="0" algn="ctr">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EDDF4DBE-8483-429B-AF78-ADEC34BF6D59}"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3319190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txBox="1">
            <a:spLocks noChangeArrowheads="1"/>
          </p:cNvSpPr>
          <p:nvPr/>
        </p:nvSpPr>
        <p:spPr bwMode="auto">
          <a:xfrm>
            <a:off x="8628063" y="6503988"/>
            <a:ext cx="5159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dirty="0">
                <a:solidFill>
                  <a:srgbClr val="000000"/>
                </a:solidFill>
              </a:rPr>
              <a:t>|‌ </a:t>
            </a:r>
            <a:fld id="{C31153E7-7CAE-4CE5-A6AE-44E988CFC543}" type="slidenum">
              <a:rPr lang="en-US" sz="1400">
                <a:solidFill>
                  <a:srgbClr val="000000"/>
                </a:solidFill>
              </a:rPr>
              <a:pPr algn="r" eaLnBrk="1" hangingPunct="1"/>
              <a:t>3</a:t>
            </a:fld>
            <a:endParaRPr lang="en-US" sz="1400" dirty="0">
              <a:solidFill>
                <a:srgbClr val="000000"/>
              </a:solidFill>
            </a:endParaRPr>
          </a:p>
        </p:txBody>
      </p:sp>
      <p:pic>
        <p:nvPicPr>
          <p:cNvPr id="9" name="Picture 2"/>
          <p:cNvPicPr>
            <a:picLocks noChangeAspect="1" noChangeArrowheads="1"/>
          </p:cNvPicPr>
          <p:nvPr/>
        </p:nvPicPr>
        <p:blipFill>
          <a:blip r:embed="rId2" cstate="print"/>
          <a:srcRect/>
          <a:stretch>
            <a:fillRect/>
          </a:stretch>
        </p:blipFill>
        <p:spPr bwMode="auto">
          <a:xfrm>
            <a:off x="6843120" y="0"/>
            <a:ext cx="2281640" cy="2868643"/>
          </a:xfrm>
          <a:prstGeom prst="rect">
            <a:avLst/>
          </a:prstGeom>
          <a:noFill/>
          <a:ln w="9525">
            <a:solidFill>
              <a:schemeClr val="tx1"/>
            </a:solidFill>
            <a:miter lim="800000"/>
            <a:headEnd/>
            <a:tailEnd/>
          </a:ln>
          <a:effectLst>
            <a:outerShdw blurRad="50800" dist="38100" dir="18900000" algn="bl" rotWithShape="0">
              <a:prstClr val="black">
                <a:alpha val="40000"/>
              </a:prstClr>
            </a:outerShdw>
          </a:effectLst>
        </p:spPr>
      </p:pic>
      <p:sp>
        <p:nvSpPr>
          <p:cNvPr id="28677" name="Rectangle 9"/>
          <p:cNvSpPr>
            <a:spLocks noChangeArrowheads="1"/>
          </p:cNvSpPr>
          <p:nvPr/>
        </p:nvSpPr>
        <p:spPr bwMode="auto">
          <a:xfrm>
            <a:off x="6748865" y="2875999"/>
            <a:ext cx="2470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800" b="1" i="1" dirty="0">
                <a:solidFill>
                  <a:srgbClr val="000000"/>
                </a:solidFill>
              </a:rPr>
              <a:t>http://AppliedSciences.NASA.gov</a:t>
            </a:r>
          </a:p>
        </p:txBody>
      </p:sp>
      <p:sp>
        <p:nvSpPr>
          <p:cNvPr id="28679" name="Rectangle 2"/>
          <p:cNvSpPr>
            <a:spLocks noChangeArrowheads="1"/>
          </p:cNvSpPr>
          <p:nvPr/>
        </p:nvSpPr>
        <p:spPr bwMode="auto">
          <a:xfrm>
            <a:off x="163513" y="0"/>
            <a:ext cx="6924675"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000" b="1" i="1" dirty="0" smtClean="0"/>
              <a:t>NASA Applied </a:t>
            </a:r>
            <a:r>
              <a:rPr lang="en-US" sz="3000" b="1" i="1" dirty="0"/>
              <a:t>Sciences Program</a:t>
            </a:r>
          </a:p>
        </p:txBody>
      </p:sp>
      <p:sp>
        <p:nvSpPr>
          <p:cNvPr id="28680" name="Rectangle 11"/>
          <p:cNvSpPr>
            <a:spLocks noChangeArrowheads="1"/>
          </p:cNvSpPr>
          <p:nvPr/>
        </p:nvSpPr>
        <p:spPr bwMode="auto">
          <a:xfrm>
            <a:off x="0" y="5173663"/>
            <a:ext cx="3017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i="1" dirty="0" smtClean="0">
                <a:solidFill>
                  <a:srgbClr val="000099"/>
                </a:solidFill>
              </a:rPr>
              <a:t>Applications</a:t>
            </a:r>
          </a:p>
          <a:p>
            <a:pPr algn="ctr"/>
            <a:r>
              <a:rPr lang="en-US" sz="1600" b="1" dirty="0" smtClean="0"/>
              <a:t>Develop and transition applications ideas </a:t>
            </a:r>
            <a:br>
              <a:rPr lang="en-US" sz="1600" b="1" dirty="0" smtClean="0"/>
            </a:br>
            <a:r>
              <a:rPr lang="en-US" sz="1600" b="1" dirty="0" smtClean="0"/>
              <a:t>for sustained uses of Earth observations in decision making. </a:t>
            </a:r>
            <a:endParaRPr lang="en-US" b="1" dirty="0"/>
          </a:p>
        </p:txBody>
      </p:sp>
      <p:sp>
        <p:nvSpPr>
          <p:cNvPr id="28681" name="Rectangle 11"/>
          <p:cNvSpPr>
            <a:spLocks noChangeArrowheads="1"/>
          </p:cNvSpPr>
          <p:nvPr/>
        </p:nvSpPr>
        <p:spPr bwMode="auto">
          <a:xfrm>
            <a:off x="3124200" y="5173663"/>
            <a:ext cx="29257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i="1" dirty="0">
                <a:solidFill>
                  <a:srgbClr val="000099"/>
                </a:solidFill>
              </a:rPr>
              <a:t>Capacity Building</a:t>
            </a:r>
          </a:p>
          <a:p>
            <a:pPr algn="ctr"/>
            <a:r>
              <a:rPr lang="en-US" sz="1600" dirty="0">
                <a:solidFill>
                  <a:srgbClr val="000000"/>
                </a:solidFill>
              </a:rPr>
              <a:t>Build skills and capabilities in US and developing countries to access Earth observations to benefit society. </a:t>
            </a:r>
            <a:endParaRPr lang="en-US" dirty="0">
              <a:solidFill>
                <a:srgbClr val="000000"/>
              </a:solidFill>
            </a:endParaRPr>
          </a:p>
        </p:txBody>
      </p:sp>
      <p:sp>
        <p:nvSpPr>
          <p:cNvPr id="28682" name="Rectangle 11"/>
          <p:cNvSpPr>
            <a:spLocks noChangeArrowheads="1"/>
          </p:cNvSpPr>
          <p:nvPr/>
        </p:nvSpPr>
        <p:spPr bwMode="auto">
          <a:xfrm>
            <a:off x="6126163" y="5173663"/>
            <a:ext cx="29257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i="1" dirty="0">
                <a:solidFill>
                  <a:srgbClr val="000099"/>
                </a:solidFill>
              </a:rPr>
              <a:t>Mission Planning</a:t>
            </a:r>
          </a:p>
          <a:p>
            <a:pPr algn="ctr"/>
            <a:r>
              <a:rPr lang="en-US" sz="1600" dirty="0">
                <a:solidFill>
                  <a:srgbClr val="000000"/>
                </a:solidFill>
              </a:rPr>
              <a:t>Identify applications early in mission lifecycle and integrate end-user needs in mission design and development.</a:t>
            </a:r>
            <a:endParaRPr lang="en-US" dirty="0">
              <a:solidFill>
                <a:srgbClr val="000000"/>
              </a:solidFill>
            </a:endParaRPr>
          </a:p>
        </p:txBody>
      </p:sp>
      <p:cxnSp>
        <p:nvCxnSpPr>
          <p:cNvPr id="17" name="Straight Connector 16"/>
          <p:cNvCxnSpPr/>
          <p:nvPr/>
        </p:nvCxnSpPr>
        <p:spPr>
          <a:xfrm>
            <a:off x="3022600" y="5111750"/>
            <a:ext cx="0" cy="1447800"/>
          </a:xfrm>
          <a:prstGeom prst="line">
            <a:avLst/>
          </a:prstGeom>
          <a:ln>
            <a:solidFill>
              <a:srgbClr val="5B5B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96000" y="5111750"/>
            <a:ext cx="0" cy="1447800"/>
          </a:xfrm>
          <a:prstGeom prst="line">
            <a:avLst/>
          </a:prstGeom>
          <a:ln>
            <a:solidFill>
              <a:srgbClr val="5B5B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809750" y="4821238"/>
            <a:ext cx="5184775" cy="0"/>
          </a:xfrm>
          <a:prstGeom prst="line">
            <a:avLst/>
          </a:prstGeom>
          <a:ln w="28575">
            <a:solidFill>
              <a:srgbClr val="5B5BFF"/>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6200" y="1179016"/>
            <a:ext cx="6766920" cy="2462213"/>
          </a:xfrm>
          <a:prstGeom prst="rect">
            <a:avLst/>
          </a:prstGeom>
        </p:spPr>
        <p:txBody>
          <a:bodyPr wrap="square">
            <a:spAutoFit/>
          </a:bodyPr>
          <a:lstStyle/>
          <a:p>
            <a:pPr algn="ctr" eaLnBrk="1" hangingPunct="1"/>
            <a:r>
              <a:rPr lang="en-US" sz="2200" b="1" i="1" dirty="0">
                <a:solidFill>
                  <a:srgbClr val="000099"/>
                </a:solidFill>
                <a:latin typeface="Arial"/>
              </a:rPr>
              <a:t>Discovering and demonstrating innovative and practical applications of Earth </a:t>
            </a:r>
            <a:r>
              <a:rPr lang="en-US" sz="2200" b="1" i="1" dirty="0" smtClean="0">
                <a:solidFill>
                  <a:srgbClr val="000099"/>
                </a:solidFill>
                <a:latin typeface="Arial"/>
              </a:rPr>
              <a:t>Science</a:t>
            </a:r>
            <a:r>
              <a:rPr lang="en-US" sz="2200" b="1" i="1" dirty="0" smtClean="0">
                <a:solidFill>
                  <a:srgbClr val="000000"/>
                </a:solidFill>
                <a:latin typeface="Arial"/>
              </a:rPr>
              <a:t>.</a:t>
            </a:r>
            <a:endParaRPr lang="en-US" sz="2200" b="1" i="1" dirty="0">
              <a:solidFill>
                <a:srgbClr val="000000"/>
              </a:solidFill>
              <a:latin typeface="Arial"/>
            </a:endParaRPr>
          </a:p>
          <a:p>
            <a:pPr algn="ctr" eaLnBrk="1" hangingPunct="1"/>
            <a:endParaRPr lang="en-US" sz="2200" b="1" i="1" dirty="0">
              <a:solidFill>
                <a:srgbClr val="000000"/>
              </a:solidFill>
              <a:latin typeface="Arial"/>
            </a:endParaRPr>
          </a:p>
          <a:p>
            <a:pPr eaLnBrk="1" hangingPunct="1"/>
            <a:r>
              <a:rPr lang="en-US" sz="2200" dirty="0">
                <a:solidFill>
                  <a:srgbClr val="000000"/>
                </a:solidFill>
                <a:latin typeface="Arial"/>
              </a:rPr>
              <a:t>The Applied Sciences Program </a:t>
            </a:r>
            <a:r>
              <a:rPr lang="en-US" sz="2200" dirty="0" smtClean="0">
                <a:solidFill>
                  <a:srgbClr val="000000"/>
                </a:solidFill>
                <a:latin typeface="Arial"/>
              </a:rPr>
              <a:t>supports projects </a:t>
            </a:r>
            <a:r>
              <a:rPr lang="en-US" sz="2200" dirty="0">
                <a:solidFill>
                  <a:srgbClr val="000000"/>
                </a:solidFill>
                <a:latin typeface="Arial"/>
              </a:rPr>
              <a:t>that enable uses </a:t>
            </a:r>
            <a:r>
              <a:rPr lang="en-US" sz="2200" dirty="0" smtClean="0">
                <a:solidFill>
                  <a:srgbClr val="000000"/>
                </a:solidFill>
                <a:latin typeface="Arial"/>
              </a:rPr>
              <a:t>of </a:t>
            </a:r>
            <a:r>
              <a:rPr lang="en-US" sz="2200" dirty="0">
                <a:solidFill>
                  <a:srgbClr val="000000"/>
                </a:solidFill>
                <a:latin typeface="Arial"/>
              </a:rPr>
              <a:t>Earth observations in organizations’ policy, business, </a:t>
            </a:r>
            <a:r>
              <a:rPr lang="en-US" sz="2200" dirty="0" smtClean="0">
                <a:solidFill>
                  <a:srgbClr val="000000"/>
                </a:solidFill>
                <a:latin typeface="Arial"/>
              </a:rPr>
              <a:t>and </a:t>
            </a:r>
            <a:r>
              <a:rPr lang="en-US" sz="2200" dirty="0">
                <a:solidFill>
                  <a:srgbClr val="000000"/>
                </a:solidFill>
                <a:latin typeface="Arial"/>
              </a:rPr>
              <a:t>management decisions. </a:t>
            </a:r>
            <a:endParaRPr lang="en-US" sz="2200" i="1" dirty="0">
              <a:solidFill>
                <a:srgbClr val="000000"/>
              </a:solidFill>
              <a:latin typeface="Arial"/>
            </a:endParaRPr>
          </a:p>
        </p:txBody>
      </p:sp>
      <p:sp>
        <p:nvSpPr>
          <p:cNvPr id="4" name="TextBox 3"/>
          <p:cNvSpPr txBox="1"/>
          <p:nvPr/>
        </p:nvSpPr>
        <p:spPr>
          <a:xfrm>
            <a:off x="163513" y="3805575"/>
            <a:ext cx="8561247" cy="707886"/>
          </a:xfrm>
          <a:prstGeom prst="rect">
            <a:avLst/>
          </a:prstGeom>
          <a:solidFill>
            <a:schemeClr val="bg1"/>
          </a:solidFill>
        </p:spPr>
        <p:txBody>
          <a:bodyPr wrap="square" rtlCol="0">
            <a:spAutoFit/>
          </a:bodyPr>
          <a:lstStyle/>
          <a:p>
            <a:r>
              <a:rPr lang="en-US" sz="2000" b="1" dirty="0" smtClean="0"/>
              <a:t>Key Measure of Project Success: Transition of Products to sustained use by the partner organization(s). </a:t>
            </a:r>
            <a:endParaRPr lang="en-US" sz="2000" b="1" dirty="0"/>
          </a:p>
        </p:txBody>
      </p:sp>
      <p:sp>
        <p:nvSpPr>
          <p:cNvPr id="3" name="Slide Number Placeholder 2"/>
          <p:cNvSpPr>
            <a:spLocks noGrp="1"/>
          </p:cNvSpPr>
          <p:nvPr>
            <p:ph type="sldNum" sz="quarter" idx="12"/>
          </p:nvPr>
        </p:nvSpPr>
        <p:spPr/>
        <p:txBody>
          <a:bodyPr/>
          <a:lstStyle/>
          <a:p>
            <a:fld id="{A9D3B09B-839D-40DD-9537-D5299FF32042}" type="slidenum">
              <a:rPr lang="en-US" smtClean="0"/>
              <a:t>3</a:t>
            </a:fld>
            <a:endParaRPr lang="en-US"/>
          </a:p>
        </p:txBody>
      </p:sp>
    </p:spTree>
    <p:extLst>
      <p:ext uri="{BB962C8B-B14F-4D97-AF65-F5344CB8AC3E}">
        <p14:creationId xmlns:p14="http://schemas.microsoft.com/office/powerpoint/2010/main" val="2078725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63513" y="0"/>
            <a:ext cx="6924675" cy="835025"/>
          </a:xfrm>
          <a:prstGeom prst="rect">
            <a:avLst/>
          </a:prstGeom>
          <a:noFill/>
          <a:ln w="9525">
            <a:noFill/>
            <a:miter lim="800000"/>
            <a:headEnd/>
            <a:tailEnd/>
          </a:ln>
        </p:spPr>
        <p:txBody>
          <a:bodyPr anchor="ctr"/>
          <a:lstStyle/>
          <a:p>
            <a:pPr eaLnBrk="0" fontAlgn="base" hangingPunct="0">
              <a:spcBef>
                <a:spcPct val="0"/>
              </a:spcBef>
              <a:spcAft>
                <a:spcPct val="0"/>
              </a:spcAft>
            </a:pPr>
            <a:r>
              <a:rPr lang="en-US" sz="2800" b="1" i="1" dirty="0">
                <a:solidFill>
                  <a:srgbClr val="FFFFFF"/>
                </a:solidFill>
              </a:rPr>
              <a:t>Applied Sciences Applications Areas</a:t>
            </a:r>
          </a:p>
        </p:txBody>
      </p:sp>
      <p:grpSp>
        <p:nvGrpSpPr>
          <p:cNvPr id="2" name="Group 34"/>
          <p:cNvGrpSpPr>
            <a:grpSpLocks/>
          </p:cNvGrpSpPr>
          <p:nvPr/>
        </p:nvGrpSpPr>
        <p:grpSpPr bwMode="auto">
          <a:xfrm>
            <a:off x="4362371" y="1964797"/>
            <a:ext cx="4579938" cy="3575051"/>
            <a:chOff x="4564065" y="1863470"/>
            <a:chExt cx="4579935" cy="3574837"/>
          </a:xfrm>
        </p:grpSpPr>
        <p:sp>
          <p:nvSpPr>
            <p:cNvPr id="59426" name="Text Box 11"/>
            <p:cNvSpPr txBox="1">
              <a:spLocks noChangeArrowheads="1"/>
            </p:cNvSpPr>
            <p:nvPr/>
          </p:nvSpPr>
          <p:spPr bwMode="auto">
            <a:xfrm>
              <a:off x="5188515" y="5180408"/>
              <a:ext cx="1218852" cy="257899"/>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400" b="1" dirty="0">
                  <a:solidFill>
                    <a:srgbClr val="000066"/>
                  </a:solidFill>
                  <a:cs typeface="Times New Roman" pitchFamily="18" charset="0"/>
                </a:rPr>
                <a:t>Energy</a:t>
              </a:r>
            </a:p>
          </p:txBody>
        </p:sp>
        <p:grpSp>
          <p:nvGrpSpPr>
            <p:cNvPr id="4" name="Group 38"/>
            <p:cNvGrpSpPr>
              <a:grpSpLocks/>
            </p:cNvGrpSpPr>
            <p:nvPr/>
          </p:nvGrpSpPr>
          <p:grpSpPr bwMode="auto">
            <a:xfrm>
              <a:off x="6113617" y="1863470"/>
              <a:ext cx="1259701" cy="1551952"/>
              <a:chOff x="2207260" y="1640559"/>
              <a:chExt cx="1517650" cy="1849853"/>
            </a:xfrm>
          </p:grpSpPr>
          <p:sp>
            <p:nvSpPr>
              <p:cNvPr id="59424" name="Text Box 14"/>
              <p:cNvSpPr txBox="1">
                <a:spLocks noChangeArrowheads="1"/>
              </p:cNvSpPr>
              <p:nvPr/>
            </p:nvSpPr>
            <p:spPr bwMode="auto">
              <a:xfrm>
                <a:off x="2207260" y="3183002"/>
                <a:ext cx="1517650" cy="307410"/>
              </a:xfrm>
              <a:prstGeom prst="rect">
                <a:avLst/>
              </a:prstGeom>
              <a:noFill/>
              <a:ln w="9525">
                <a:noFill/>
                <a:miter lim="800000"/>
                <a:headEnd/>
                <a:tailEnd/>
              </a:ln>
            </p:spPr>
            <p:txBody>
              <a:bodyPr lIns="0" rIns="0">
                <a:spAutoFit/>
              </a:bodyPr>
              <a:lstStyle/>
              <a:p>
                <a:pPr algn="ctr" eaLnBrk="0" fontAlgn="base" hangingPunct="0">
                  <a:spcBef>
                    <a:spcPct val="0"/>
                  </a:spcBef>
                  <a:spcAft>
                    <a:spcPct val="0"/>
                  </a:spcAft>
                </a:pPr>
                <a:r>
                  <a:rPr lang="en-US" sz="1400" b="1" dirty="0">
                    <a:solidFill>
                      <a:srgbClr val="000066"/>
                    </a:solidFill>
                    <a:cs typeface="Times New Roman" pitchFamily="18" charset="0"/>
                  </a:rPr>
                  <a:t>Climate</a:t>
                </a:r>
              </a:p>
            </p:txBody>
          </p:sp>
          <p:pic>
            <p:nvPicPr>
              <p:cNvPr id="59425" name="Picture 13" descr="Nino Full Earth"/>
              <p:cNvPicPr>
                <a:picLocks noChangeAspect="1" noChangeArrowheads="1"/>
              </p:cNvPicPr>
              <p:nvPr/>
            </p:nvPicPr>
            <p:blipFill>
              <a:blip r:embed="rId3" cstate="print"/>
              <a:srcRect/>
              <a:stretch>
                <a:fillRect/>
              </a:stretch>
            </p:blipFill>
            <p:spPr bwMode="auto">
              <a:xfrm>
                <a:off x="2234565" y="1640559"/>
                <a:ext cx="1463040" cy="1467088"/>
              </a:xfrm>
              <a:prstGeom prst="rect">
                <a:avLst/>
              </a:prstGeom>
              <a:noFill/>
              <a:ln w="9525">
                <a:noFill/>
                <a:miter lim="800000"/>
                <a:headEnd/>
                <a:tailEnd/>
              </a:ln>
            </p:spPr>
          </p:pic>
        </p:grpSp>
        <p:grpSp>
          <p:nvGrpSpPr>
            <p:cNvPr id="5" name="Group 39"/>
            <p:cNvGrpSpPr>
              <a:grpSpLocks/>
            </p:cNvGrpSpPr>
            <p:nvPr/>
          </p:nvGrpSpPr>
          <p:grpSpPr bwMode="auto">
            <a:xfrm>
              <a:off x="4564065" y="1863470"/>
              <a:ext cx="1213582" cy="1549290"/>
              <a:chOff x="522160" y="1642585"/>
              <a:chExt cx="1463040" cy="1848392"/>
            </a:xfrm>
          </p:grpSpPr>
          <p:pic>
            <p:nvPicPr>
              <p:cNvPr id="59422" name="Picture 25" descr="Harvesting Corn"/>
              <p:cNvPicPr>
                <a:picLocks noChangeAspect="1" noChangeArrowheads="1"/>
              </p:cNvPicPr>
              <p:nvPr/>
            </p:nvPicPr>
            <p:blipFill>
              <a:blip r:embed="rId4" cstate="print"/>
              <a:srcRect/>
              <a:stretch>
                <a:fillRect/>
              </a:stretch>
            </p:blipFill>
            <p:spPr bwMode="auto">
              <a:xfrm>
                <a:off x="522160" y="1642585"/>
                <a:ext cx="1463040" cy="1463042"/>
              </a:xfrm>
              <a:prstGeom prst="rect">
                <a:avLst/>
              </a:prstGeom>
              <a:noFill/>
              <a:ln w="9525">
                <a:noFill/>
                <a:miter lim="800000"/>
                <a:headEnd/>
                <a:tailEnd/>
              </a:ln>
            </p:spPr>
          </p:pic>
          <p:sp>
            <p:nvSpPr>
              <p:cNvPr id="59423" name="Text Box 26"/>
              <p:cNvSpPr txBox="1">
                <a:spLocks noChangeArrowheads="1"/>
              </p:cNvSpPr>
              <p:nvPr/>
            </p:nvSpPr>
            <p:spPr bwMode="auto">
              <a:xfrm>
                <a:off x="567879" y="3183001"/>
                <a:ext cx="1371600" cy="307976"/>
              </a:xfrm>
              <a:prstGeom prst="rect">
                <a:avLst/>
              </a:prstGeom>
              <a:noFill/>
              <a:ln w="9525">
                <a:noFill/>
                <a:miter lim="800000"/>
                <a:headEnd/>
                <a:tailEnd/>
              </a:ln>
            </p:spPr>
            <p:txBody>
              <a:bodyPr lIns="0" rIns="0">
                <a:spAutoFit/>
              </a:bodyPr>
              <a:lstStyle/>
              <a:p>
                <a:pPr algn="ctr" eaLnBrk="0" fontAlgn="base" hangingPunct="0">
                  <a:spcBef>
                    <a:spcPct val="0"/>
                  </a:spcBef>
                  <a:spcAft>
                    <a:spcPct val="0"/>
                  </a:spcAft>
                </a:pPr>
                <a:r>
                  <a:rPr lang="en-US" sz="1400" b="1" dirty="0">
                    <a:solidFill>
                      <a:srgbClr val="000066"/>
                    </a:solidFill>
                    <a:cs typeface="Times New Roman" pitchFamily="18" charset="0"/>
                  </a:rPr>
                  <a:t>Agriculture</a:t>
                </a:r>
              </a:p>
            </p:txBody>
          </p:sp>
        </p:grpSp>
        <p:grpSp>
          <p:nvGrpSpPr>
            <p:cNvPr id="6" name="Group 40"/>
            <p:cNvGrpSpPr>
              <a:grpSpLocks/>
            </p:cNvGrpSpPr>
            <p:nvPr/>
          </p:nvGrpSpPr>
          <p:grpSpPr bwMode="auto">
            <a:xfrm>
              <a:off x="7544338" y="1863470"/>
              <a:ext cx="1599662" cy="1493388"/>
              <a:chOff x="6463729" y="4209375"/>
              <a:chExt cx="1927225" cy="1781741"/>
            </a:xfrm>
          </p:grpSpPr>
          <p:sp>
            <p:nvSpPr>
              <p:cNvPr id="59420" name="Text Box 20"/>
              <p:cNvSpPr txBox="1">
                <a:spLocks noChangeArrowheads="1"/>
              </p:cNvSpPr>
              <p:nvPr/>
            </p:nvSpPr>
            <p:spPr bwMode="auto">
              <a:xfrm>
                <a:off x="6463729" y="5729178"/>
                <a:ext cx="1927225" cy="261938"/>
              </a:xfrm>
              <a:prstGeom prst="rect">
                <a:avLst/>
              </a:prstGeom>
              <a:noFill/>
              <a:ln w="9525">
                <a:noFill/>
                <a:miter lim="800000"/>
                <a:headEnd/>
                <a:tailEnd/>
              </a:ln>
            </p:spPr>
            <p:txBody>
              <a:bodyPr lIns="0" rIns="0" bIns="0">
                <a:spAutoFit/>
              </a:bodyPr>
              <a:lstStyle/>
              <a:p>
                <a:pPr algn="ctr" eaLnBrk="0" fontAlgn="base" hangingPunct="0">
                  <a:spcBef>
                    <a:spcPct val="0"/>
                  </a:spcBef>
                  <a:spcAft>
                    <a:spcPct val="0"/>
                  </a:spcAft>
                </a:pPr>
                <a:r>
                  <a:rPr lang="en-US" sz="1400" b="1" dirty="0">
                    <a:solidFill>
                      <a:srgbClr val="000066"/>
                    </a:solidFill>
                    <a:cs typeface="Times New Roman" pitchFamily="18" charset="0"/>
                  </a:rPr>
                  <a:t>Weather</a:t>
                </a:r>
              </a:p>
            </p:txBody>
          </p:sp>
          <p:pic>
            <p:nvPicPr>
              <p:cNvPr id="59421" name="Picture 19" descr="ISABEL-GOES_hi"/>
              <p:cNvPicPr>
                <a:picLocks noChangeAspect="1" noChangeArrowheads="1"/>
              </p:cNvPicPr>
              <p:nvPr/>
            </p:nvPicPr>
            <p:blipFill>
              <a:blip r:embed="rId5" cstate="print"/>
              <a:srcRect/>
              <a:stretch>
                <a:fillRect/>
              </a:stretch>
            </p:blipFill>
            <p:spPr bwMode="auto">
              <a:xfrm>
                <a:off x="6695821" y="4209375"/>
                <a:ext cx="1463040" cy="1461471"/>
              </a:xfrm>
              <a:prstGeom prst="rect">
                <a:avLst/>
              </a:prstGeom>
              <a:noFill/>
              <a:ln w="9525">
                <a:noFill/>
                <a:miter lim="800000"/>
                <a:headEnd/>
                <a:tailEnd/>
              </a:ln>
            </p:spPr>
          </p:pic>
        </p:grpSp>
        <p:sp>
          <p:nvSpPr>
            <p:cNvPr id="59418" name="Text Box 29"/>
            <p:cNvSpPr txBox="1">
              <a:spLocks noChangeArrowheads="1"/>
            </p:cNvSpPr>
            <p:nvPr/>
          </p:nvSpPr>
          <p:spPr bwMode="auto">
            <a:xfrm>
              <a:off x="7100534" y="5162733"/>
              <a:ext cx="1013735" cy="255614"/>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400" b="1" dirty="0">
                  <a:solidFill>
                    <a:srgbClr val="000066"/>
                  </a:solidFill>
                  <a:cs typeface="Times New Roman" pitchFamily="18" charset="0"/>
                </a:rPr>
                <a:t>Oceans</a:t>
              </a:r>
            </a:p>
          </p:txBody>
        </p:sp>
      </p:grpSp>
      <p:grpSp>
        <p:nvGrpSpPr>
          <p:cNvPr id="8" name="Group 40"/>
          <p:cNvGrpSpPr>
            <a:grpSpLocks/>
          </p:cNvGrpSpPr>
          <p:nvPr/>
        </p:nvGrpSpPr>
        <p:grpSpPr bwMode="auto">
          <a:xfrm>
            <a:off x="407988" y="2115372"/>
            <a:ext cx="3219450" cy="4000500"/>
            <a:chOff x="407781" y="2527130"/>
            <a:chExt cx="3220316" cy="4000132"/>
          </a:xfrm>
        </p:grpSpPr>
        <p:grpSp>
          <p:nvGrpSpPr>
            <p:cNvPr id="9" name="Group 37"/>
            <p:cNvGrpSpPr>
              <a:grpSpLocks/>
            </p:cNvGrpSpPr>
            <p:nvPr/>
          </p:nvGrpSpPr>
          <p:grpSpPr bwMode="auto">
            <a:xfrm>
              <a:off x="571394" y="4618516"/>
              <a:ext cx="1374344" cy="1723274"/>
              <a:chOff x="3850577" y="1642583"/>
              <a:chExt cx="1533525" cy="1848196"/>
            </a:xfrm>
          </p:grpSpPr>
          <p:sp>
            <p:nvSpPr>
              <p:cNvPr id="59411" name="Text Box 5"/>
              <p:cNvSpPr txBox="1">
                <a:spLocks noChangeArrowheads="1"/>
              </p:cNvSpPr>
              <p:nvPr/>
            </p:nvSpPr>
            <p:spPr bwMode="auto">
              <a:xfrm>
                <a:off x="3850577" y="3183002"/>
                <a:ext cx="1533525" cy="307777"/>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400" b="1" dirty="0">
                    <a:solidFill>
                      <a:srgbClr val="000066"/>
                    </a:solidFill>
                    <a:cs typeface="Times New Roman" pitchFamily="18" charset="0"/>
                  </a:rPr>
                  <a:t>Disasters</a:t>
                </a:r>
              </a:p>
            </p:txBody>
          </p:sp>
          <p:pic>
            <p:nvPicPr>
              <p:cNvPr id="59412" name="Picture 4" descr="Hurricane Andrew person walking"/>
              <p:cNvPicPr>
                <a:picLocks noChangeAspect="1" noChangeArrowheads="1"/>
              </p:cNvPicPr>
              <p:nvPr/>
            </p:nvPicPr>
            <p:blipFill>
              <a:blip r:embed="rId6" cstate="print"/>
              <a:srcRect/>
              <a:stretch>
                <a:fillRect/>
              </a:stretch>
            </p:blipFill>
            <p:spPr bwMode="auto">
              <a:xfrm>
                <a:off x="3885819" y="1642583"/>
                <a:ext cx="1463040" cy="1463040"/>
              </a:xfrm>
              <a:prstGeom prst="rect">
                <a:avLst/>
              </a:prstGeom>
              <a:noFill/>
              <a:ln w="9525">
                <a:noFill/>
                <a:miter lim="800000"/>
                <a:headEnd/>
                <a:tailEnd/>
              </a:ln>
            </p:spPr>
          </p:pic>
        </p:grpSp>
        <p:sp>
          <p:nvSpPr>
            <p:cNvPr id="59409" name="Text Box 23"/>
            <p:cNvSpPr txBox="1">
              <a:spLocks noChangeArrowheads="1"/>
            </p:cNvSpPr>
            <p:nvPr/>
          </p:nvSpPr>
          <p:spPr bwMode="auto">
            <a:xfrm>
              <a:off x="2246640" y="6050221"/>
              <a:ext cx="1381457" cy="477041"/>
            </a:xfrm>
            <a:prstGeom prst="rect">
              <a:avLst/>
            </a:prstGeom>
            <a:noFill/>
            <a:ln w="9525">
              <a:noFill/>
              <a:miter lim="800000"/>
              <a:headEnd/>
              <a:tailEnd/>
            </a:ln>
          </p:spPr>
          <p:txBody>
            <a:bodyPr lIns="0" rIns="0" bIns="0">
              <a:spAutoFit/>
            </a:bodyPr>
            <a:lstStyle/>
            <a:p>
              <a:pPr algn="ctr" eaLnBrk="0" fontAlgn="base" hangingPunct="0">
                <a:spcBef>
                  <a:spcPct val="0"/>
                </a:spcBef>
                <a:spcAft>
                  <a:spcPct val="0"/>
                </a:spcAft>
              </a:pPr>
              <a:r>
                <a:rPr lang="en-US" sz="1400" b="1" dirty="0">
                  <a:solidFill>
                    <a:srgbClr val="000066"/>
                  </a:solidFill>
                  <a:cs typeface="Times New Roman" pitchFamily="18" charset="0"/>
                </a:rPr>
                <a:t>Ecological Forecasting</a:t>
              </a:r>
            </a:p>
          </p:txBody>
        </p:sp>
        <p:grpSp>
          <p:nvGrpSpPr>
            <p:cNvPr id="11" name="Group 32"/>
            <p:cNvGrpSpPr>
              <a:grpSpLocks/>
            </p:cNvGrpSpPr>
            <p:nvPr/>
          </p:nvGrpSpPr>
          <p:grpSpPr bwMode="auto">
            <a:xfrm>
              <a:off x="2282209" y="2527130"/>
              <a:ext cx="1310321" cy="1906853"/>
              <a:chOff x="2046241" y="1863470"/>
              <a:chExt cx="1310321" cy="1906853"/>
            </a:xfrm>
          </p:grpSpPr>
          <p:sp>
            <p:nvSpPr>
              <p:cNvPr id="59407" name="Text Box 17"/>
              <p:cNvSpPr txBox="1">
                <a:spLocks noChangeArrowheads="1"/>
              </p:cNvSpPr>
              <p:nvPr/>
            </p:nvSpPr>
            <p:spPr bwMode="auto">
              <a:xfrm>
                <a:off x="2121311" y="3281662"/>
                <a:ext cx="1160180" cy="488661"/>
              </a:xfrm>
              <a:prstGeom prst="rect">
                <a:avLst/>
              </a:prstGeom>
              <a:noFill/>
              <a:ln w="9525">
                <a:noFill/>
                <a:miter lim="800000"/>
                <a:headEnd/>
                <a:tailEnd/>
              </a:ln>
            </p:spPr>
            <p:txBody>
              <a:bodyPr lIns="0" rIns="0">
                <a:spAutoFit/>
              </a:bodyPr>
              <a:lstStyle/>
              <a:p>
                <a:pPr algn="ctr" eaLnBrk="0" fontAlgn="base" hangingPunct="0">
                  <a:spcBef>
                    <a:spcPct val="0"/>
                  </a:spcBef>
                  <a:spcAft>
                    <a:spcPct val="0"/>
                  </a:spcAft>
                </a:pPr>
                <a:r>
                  <a:rPr lang="en-US" sz="1400" b="1" dirty="0">
                    <a:solidFill>
                      <a:srgbClr val="000066"/>
                    </a:solidFill>
                    <a:cs typeface="Times New Roman" pitchFamily="18" charset="0"/>
                  </a:rPr>
                  <a:t>Water Resources</a:t>
                </a:r>
              </a:p>
            </p:txBody>
          </p:sp>
          <p:pic>
            <p:nvPicPr>
              <p:cNvPr id="59408" name="Picture 16" descr="Hydroelectric Dam"/>
              <p:cNvPicPr>
                <a:picLocks noChangeAspect="1" noChangeArrowheads="1"/>
              </p:cNvPicPr>
              <p:nvPr/>
            </p:nvPicPr>
            <p:blipFill>
              <a:blip r:embed="rId7" cstate="print"/>
              <a:srcRect/>
              <a:stretch>
                <a:fillRect/>
              </a:stretch>
            </p:blipFill>
            <p:spPr bwMode="auto">
              <a:xfrm>
                <a:off x="2046241" y="1863470"/>
                <a:ext cx="1310321" cy="1364696"/>
              </a:xfrm>
              <a:prstGeom prst="rect">
                <a:avLst/>
              </a:prstGeom>
              <a:noFill/>
              <a:ln w="9525">
                <a:noFill/>
                <a:miter lim="800000"/>
                <a:headEnd/>
                <a:tailEnd/>
              </a:ln>
            </p:spPr>
          </p:pic>
        </p:grpSp>
        <p:grpSp>
          <p:nvGrpSpPr>
            <p:cNvPr id="12" name="Group 43"/>
            <p:cNvGrpSpPr>
              <a:grpSpLocks/>
            </p:cNvGrpSpPr>
            <p:nvPr/>
          </p:nvGrpSpPr>
          <p:grpSpPr bwMode="auto">
            <a:xfrm>
              <a:off x="407781" y="2527131"/>
              <a:ext cx="1701568" cy="1925509"/>
              <a:chOff x="918624" y="4226484"/>
              <a:chExt cx="1897728" cy="2063356"/>
            </a:xfrm>
          </p:grpSpPr>
          <p:sp>
            <p:nvSpPr>
              <p:cNvPr id="59405" name="Text Box 8"/>
              <p:cNvSpPr txBox="1">
                <a:spLocks noChangeArrowheads="1"/>
              </p:cNvSpPr>
              <p:nvPr/>
            </p:nvSpPr>
            <p:spPr bwMode="auto">
              <a:xfrm>
                <a:off x="918624" y="5729178"/>
                <a:ext cx="1897728" cy="56066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1400" b="1" dirty="0">
                    <a:solidFill>
                      <a:srgbClr val="000066"/>
                    </a:solidFill>
                    <a:cs typeface="Times New Roman" pitchFamily="18" charset="0"/>
                  </a:rPr>
                  <a:t>Health &amp;</a:t>
                </a:r>
              </a:p>
              <a:p>
                <a:pPr algn="ctr" eaLnBrk="0" fontAlgn="base" hangingPunct="0">
                  <a:spcBef>
                    <a:spcPct val="0"/>
                  </a:spcBef>
                  <a:spcAft>
                    <a:spcPct val="0"/>
                  </a:spcAft>
                </a:pPr>
                <a:r>
                  <a:rPr lang="en-US" sz="1400" b="1" dirty="0">
                    <a:solidFill>
                      <a:srgbClr val="000066"/>
                    </a:solidFill>
                    <a:cs typeface="Times New Roman" pitchFamily="18" charset="0"/>
                  </a:rPr>
                  <a:t>Air Quality</a:t>
                </a:r>
              </a:p>
            </p:txBody>
          </p:sp>
          <p:pic>
            <p:nvPicPr>
              <p:cNvPr id="59406" name="Picture 2"/>
              <p:cNvPicPr>
                <a:picLocks noChangeAspect="1" noChangeArrowheads="1"/>
              </p:cNvPicPr>
              <p:nvPr/>
            </p:nvPicPr>
            <p:blipFill>
              <a:blip r:embed="rId8" cstate="print"/>
              <a:srcRect/>
              <a:stretch>
                <a:fillRect/>
              </a:stretch>
            </p:blipFill>
            <p:spPr bwMode="auto">
              <a:xfrm>
                <a:off x="1135968" y="4226484"/>
                <a:ext cx="1463040" cy="1415844"/>
              </a:xfrm>
              <a:prstGeom prst="rect">
                <a:avLst/>
              </a:prstGeom>
              <a:noFill/>
              <a:ln w="9525">
                <a:noFill/>
                <a:miter lim="800000"/>
                <a:headEnd/>
                <a:tailEnd/>
              </a:ln>
            </p:spPr>
          </p:pic>
        </p:grpSp>
      </p:grpSp>
      <p:cxnSp>
        <p:nvCxnSpPr>
          <p:cNvPr id="36" name="Straight Connector 35"/>
          <p:cNvCxnSpPr/>
          <p:nvPr/>
        </p:nvCxnSpPr>
        <p:spPr>
          <a:xfrm rot="5400000">
            <a:off x="1716087" y="3886201"/>
            <a:ext cx="4587875" cy="0"/>
          </a:xfrm>
          <a:prstGeom prst="line">
            <a:avLst/>
          </a:prstGeom>
          <a:ln w="28575">
            <a:solidFill>
              <a:srgbClr val="333399"/>
            </a:solidFill>
          </a:ln>
        </p:spPr>
        <p:style>
          <a:lnRef idx="1">
            <a:schemeClr val="accent1"/>
          </a:lnRef>
          <a:fillRef idx="0">
            <a:schemeClr val="accent1"/>
          </a:fillRef>
          <a:effectRef idx="0">
            <a:schemeClr val="accent1"/>
          </a:effectRef>
          <a:fontRef idx="minor">
            <a:schemeClr val="tx1"/>
          </a:fontRef>
        </p:style>
      </p:cxnSp>
      <p:sp>
        <p:nvSpPr>
          <p:cNvPr id="59399" name="Rectangle 38"/>
          <p:cNvSpPr>
            <a:spLocks noChangeArrowheads="1"/>
          </p:cNvSpPr>
          <p:nvPr/>
        </p:nvSpPr>
        <p:spPr bwMode="auto">
          <a:xfrm>
            <a:off x="205745" y="1066800"/>
            <a:ext cx="3746500" cy="908050"/>
          </a:xfrm>
          <a:prstGeom prst="rect">
            <a:avLst/>
          </a:prstGeom>
          <a:noFill/>
          <a:ln w="9525">
            <a:noFill/>
            <a:miter lim="800000"/>
            <a:headEnd/>
            <a:tailEnd/>
          </a:ln>
        </p:spPr>
        <p:txBody>
          <a:bodyPr>
            <a:spAutoFit/>
          </a:bodyPr>
          <a:lstStyle/>
          <a:p>
            <a:pPr algn="ctr" eaLnBrk="0" fontAlgn="base" hangingPunct="0">
              <a:spcBef>
                <a:spcPct val="0"/>
              </a:spcBef>
              <a:spcAft>
                <a:spcPts val="600"/>
              </a:spcAft>
              <a:tabLst>
                <a:tab pos="338138" algn="l"/>
              </a:tabLst>
            </a:pPr>
            <a:r>
              <a:rPr lang="en-US" sz="2400" b="1" dirty="0">
                <a:solidFill>
                  <a:srgbClr val="003300"/>
                </a:solidFill>
              </a:rPr>
              <a:t>Emphasis in </a:t>
            </a:r>
          </a:p>
          <a:p>
            <a:pPr algn="ctr" eaLnBrk="0" fontAlgn="base" hangingPunct="0">
              <a:spcBef>
                <a:spcPct val="0"/>
              </a:spcBef>
              <a:spcAft>
                <a:spcPts val="600"/>
              </a:spcAft>
              <a:tabLst>
                <a:tab pos="338138" algn="l"/>
              </a:tabLst>
            </a:pPr>
            <a:r>
              <a:rPr lang="en-US" sz="2400" b="1" dirty="0">
                <a:solidFill>
                  <a:srgbClr val="003300"/>
                </a:solidFill>
              </a:rPr>
              <a:t>4 Applications Areas</a:t>
            </a:r>
          </a:p>
        </p:txBody>
      </p:sp>
      <p:sp>
        <p:nvSpPr>
          <p:cNvPr id="59400" name="Rectangle 39"/>
          <p:cNvSpPr>
            <a:spLocks noChangeArrowheads="1"/>
          </p:cNvSpPr>
          <p:nvPr/>
        </p:nvSpPr>
        <p:spPr bwMode="auto">
          <a:xfrm>
            <a:off x="4352925" y="1066800"/>
            <a:ext cx="4398963" cy="831850"/>
          </a:xfrm>
          <a:prstGeom prst="rect">
            <a:avLst/>
          </a:prstGeom>
          <a:noFill/>
          <a:ln w="9525">
            <a:noFill/>
            <a:miter lim="800000"/>
            <a:headEnd/>
            <a:tailEnd/>
          </a:ln>
        </p:spPr>
        <p:txBody>
          <a:bodyPr>
            <a:spAutoFit/>
          </a:bodyPr>
          <a:lstStyle/>
          <a:p>
            <a:pPr algn="ctr" eaLnBrk="0" fontAlgn="base" hangingPunct="0">
              <a:spcBef>
                <a:spcPct val="0"/>
              </a:spcBef>
              <a:spcAft>
                <a:spcPts val="600"/>
              </a:spcAft>
              <a:tabLst>
                <a:tab pos="338138" algn="l"/>
              </a:tabLst>
            </a:pPr>
            <a:r>
              <a:rPr lang="en-US" sz="2400" b="1" i="1" dirty="0">
                <a:solidFill>
                  <a:srgbClr val="000000"/>
                </a:solidFill>
              </a:rPr>
              <a:t>Seek opportunities to expand to 5 additional areas</a:t>
            </a:r>
          </a:p>
        </p:txBody>
      </p:sp>
      <p:pic>
        <p:nvPicPr>
          <p:cNvPr id="37"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5935" r="31796"/>
          <a:stretch/>
        </p:blipFill>
        <p:spPr bwMode="auto">
          <a:xfrm>
            <a:off x="6852314" y="4551635"/>
            <a:ext cx="1214901" cy="126435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9280" r="40302" b="5110"/>
          <a:stretch/>
        </p:blipFill>
        <p:spPr bwMode="auto">
          <a:xfrm>
            <a:off x="2273579" y="4217050"/>
            <a:ext cx="1310398" cy="13574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9783" t="13992" r="20876"/>
          <a:stretch/>
        </p:blipFill>
        <p:spPr bwMode="auto">
          <a:xfrm>
            <a:off x="5042653" y="4551634"/>
            <a:ext cx="1215296" cy="1246739"/>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407988" y="76200"/>
            <a:ext cx="8229600" cy="914400"/>
          </a:xfrm>
        </p:spPr>
        <p:txBody>
          <a:bodyPr>
            <a:normAutofit/>
          </a:bodyPr>
          <a:lstStyle/>
          <a:p>
            <a:r>
              <a:rPr lang="en-US" sz="3200" b="1" dirty="0" smtClean="0"/>
              <a:t>Crosscutting Benefits of Project</a:t>
            </a:r>
            <a:endParaRPr lang="en-US" sz="3200" b="1" dirty="0"/>
          </a:p>
        </p:txBody>
      </p:sp>
      <p:sp>
        <p:nvSpPr>
          <p:cNvPr id="7" name="Slide Number Placeholder 6"/>
          <p:cNvSpPr>
            <a:spLocks noGrp="1"/>
          </p:cNvSpPr>
          <p:nvPr>
            <p:ph type="sldNum" sz="quarter" idx="12"/>
          </p:nvPr>
        </p:nvSpPr>
        <p:spPr/>
        <p:txBody>
          <a:bodyPr/>
          <a:lstStyle/>
          <a:p>
            <a:fld id="{A9D3B09B-839D-40DD-9537-D5299FF32042}" type="slidenum">
              <a:rPr lang="en-US" smtClean="0"/>
              <a:t>4</a:t>
            </a:fld>
            <a:endParaRPr lang="en-US" dirty="0"/>
          </a:p>
        </p:txBody>
      </p:sp>
      <p:sp>
        <p:nvSpPr>
          <p:cNvPr id="10" name="TextBox 9"/>
          <p:cNvSpPr txBox="1"/>
          <p:nvPr/>
        </p:nvSpPr>
        <p:spPr>
          <a:xfrm>
            <a:off x="205745" y="6177529"/>
            <a:ext cx="7861470" cy="646331"/>
          </a:xfrm>
          <a:prstGeom prst="rect">
            <a:avLst/>
          </a:prstGeom>
          <a:noFill/>
        </p:spPr>
        <p:txBody>
          <a:bodyPr wrap="square" rtlCol="0">
            <a:spAutoFit/>
          </a:bodyPr>
          <a:lstStyle/>
          <a:p>
            <a:r>
              <a:rPr lang="en-US" dirty="0"/>
              <a:t>The </a:t>
            </a:r>
            <a:r>
              <a:rPr lang="en-US" dirty="0" smtClean="0"/>
              <a:t>Ecological Forecasting program </a:t>
            </a:r>
            <a:r>
              <a:rPr lang="en-US" dirty="0"/>
              <a:t>is active in international efforts to use satellite obs. </a:t>
            </a:r>
            <a:r>
              <a:rPr lang="en-US" dirty="0" smtClean="0"/>
              <a:t>in </a:t>
            </a:r>
            <a:r>
              <a:rPr lang="en-US" dirty="0"/>
              <a:t>conservation, biodiversity and ecosystem management. </a:t>
            </a:r>
          </a:p>
        </p:txBody>
      </p:sp>
    </p:spTree>
    <p:extLst>
      <p:ext uri="{BB962C8B-B14F-4D97-AF65-F5344CB8AC3E}">
        <p14:creationId xmlns:p14="http://schemas.microsoft.com/office/powerpoint/2010/main" val="146544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3600" b="1" dirty="0" smtClean="0"/>
              <a:t>Range of projects in NASA Ecological Forecasting Program</a:t>
            </a:r>
            <a:r>
              <a:rPr lang="en-US" dirty="0" smtClean="0"/>
              <a:t>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Fisheries conservation</a:t>
            </a:r>
            <a:endParaRPr lang="en-US" dirty="0" smtClean="0"/>
          </a:p>
          <a:p>
            <a:r>
              <a:rPr lang="en-US" dirty="0" smtClean="0"/>
              <a:t>Sensitive ecosystems</a:t>
            </a:r>
          </a:p>
          <a:p>
            <a:pPr lvl="1"/>
            <a:r>
              <a:rPr lang="en-US" dirty="0" smtClean="0"/>
              <a:t>Coral reefs</a:t>
            </a:r>
          </a:p>
          <a:p>
            <a:pPr lvl="1"/>
            <a:r>
              <a:rPr lang="en-US" dirty="0" smtClean="0"/>
              <a:t>Forest conservation areas</a:t>
            </a:r>
          </a:p>
          <a:p>
            <a:r>
              <a:rPr lang="en-US" dirty="0" smtClean="0"/>
              <a:t>Marine mammal and protected species</a:t>
            </a:r>
          </a:p>
          <a:p>
            <a:r>
              <a:rPr lang="en-US" dirty="0" smtClean="0"/>
              <a:t>Species </a:t>
            </a:r>
            <a:r>
              <a:rPr lang="en-US" dirty="0" smtClean="0"/>
              <a:t>abundance and movement</a:t>
            </a:r>
            <a:endParaRPr lang="en-US" dirty="0" smtClean="0"/>
          </a:p>
          <a:p>
            <a:r>
              <a:rPr lang="en-US" dirty="0" smtClean="0"/>
              <a:t>Climate change effects</a:t>
            </a:r>
            <a:endParaRPr lang="en-US" dirty="0" smtClean="0"/>
          </a:p>
          <a:p>
            <a:r>
              <a:rPr lang="en-US" dirty="0" smtClean="0"/>
              <a:t>Harmful algal blooms</a:t>
            </a:r>
          </a:p>
          <a:p>
            <a:r>
              <a:rPr lang="en-US" dirty="0" smtClean="0"/>
              <a:t>Wildlife habitats</a:t>
            </a:r>
          </a:p>
          <a:p>
            <a:r>
              <a:rPr lang="en-US" dirty="0" smtClean="0"/>
              <a:t>Others</a:t>
            </a:r>
            <a:endParaRPr lang="en-US" dirty="0" smtClean="0"/>
          </a:p>
        </p:txBody>
      </p:sp>
      <p:sp>
        <p:nvSpPr>
          <p:cNvPr id="4" name="Slide Number Placeholder 3"/>
          <p:cNvSpPr>
            <a:spLocks noGrp="1"/>
          </p:cNvSpPr>
          <p:nvPr>
            <p:ph type="sldNum" sz="quarter" idx="12"/>
          </p:nvPr>
        </p:nvSpPr>
        <p:spPr/>
        <p:txBody>
          <a:bodyPr/>
          <a:lstStyle/>
          <a:p>
            <a:fld id="{A9D3B09B-839D-40DD-9537-D5299FF32042}" type="slidenum">
              <a:rPr lang="en-US" smtClean="0"/>
              <a:t>5</a:t>
            </a:fld>
            <a:endParaRPr lang="en-US" dirty="0"/>
          </a:p>
        </p:txBody>
      </p:sp>
    </p:spTree>
    <p:extLst>
      <p:ext uri="{BB962C8B-B14F-4D97-AF65-F5344CB8AC3E}">
        <p14:creationId xmlns:p14="http://schemas.microsoft.com/office/powerpoint/2010/main" val="1887319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33400"/>
          </a:xfrm>
        </p:spPr>
        <p:txBody>
          <a:bodyPr>
            <a:noAutofit/>
          </a:bodyPr>
          <a:lstStyle/>
          <a:p>
            <a:r>
              <a:rPr lang="en-US" sz="3200" b="1" dirty="0" smtClean="0"/>
              <a:t>Recent Feasibility Projects</a:t>
            </a:r>
            <a:endParaRPr lang="en-US" sz="3200" b="1" dirty="0"/>
          </a:p>
        </p:txBody>
      </p:sp>
      <p:sp>
        <p:nvSpPr>
          <p:cNvPr id="4" name="Content Placeholder 3"/>
          <p:cNvSpPr>
            <a:spLocks noGrp="1"/>
          </p:cNvSpPr>
          <p:nvPr>
            <p:ph idx="1"/>
          </p:nvPr>
        </p:nvSpPr>
        <p:spPr>
          <a:xfrm>
            <a:off x="457200" y="914400"/>
            <a:ext cx="8229600" cy="4953000"/>
          </a:xfrm>
          <a:noFill/>
        </p:spPr>
        <p:txBody>
          <a:bodyPr>
            <a:noAutofit/>
          </a:bodyPr>
          <a:lstStyle/>
          <a:p>
            <a:pPr>
              <a:spcBef>
                <a:spcPts val="0"/>
              </a:spcBef>
            </a:pPr>
            <a:r>
              <a:rPr lang="en-US" sz="1600" i="1" dirty="0" smtClean="0">
                <a:effectLst/>
                <a:latin typeface="Arial"/>
                <a:ea typeface="Calibri"/>
                <a:cs typeface="Arial"/>
              </a:rPr>
              <a:t>Rebecca Lewison/San Diego State University </a:t>
            </a:r>
          </a:p>
          <a:p>
            <a:pPr marL="114300" indent="0">
              <a:lnSpc>
                <a:spcPct val="115000"/>
              </a:lnSpc>
              <a:spcBef>
                <a:spcPts val="0"/>
              </a:spcBef>
              <a:spcAft>
                <a:spcPts val="1000"/>
              </a:spcAft>
              <a:buNone/>
            </a:pPr>
            <a:r>
              <a:rPr lang="en-US" sz="1600" dirty="0">
                <a:latin typeface="Arial"/>
                <a:ea typeface="Calibri"/>
                <a:cs typeface="Arial"/>
              </a:rPr>
              <a:t>EcoCatch: Improving Ecological and Economic Sustainability of </a:t>
            </a:r>
            <a:r>
              <a:rPr lang="en-US" sz="1600" b="1" i="1" dirty="0">
                <a:latin typeface="Arial"/>
                <a:ea typeface="Calibri"/>
                <a:cs typeface="Arial"/>
              </a:rPr>
              <a:t>Marine Fisheries </a:t>
            </a:r>
            <a:r>
              <a:rPr lang="en-US" sz="1600" dirty="0">
                <a:latin typeface="Arial"/>
                <a:ea typeface="Calibri"/>
                <a:cs typeface="Arial"/>
              </a:rPr>
              <a:t>Using Remotely-Sensed Oceanographic Data</a:t>
            </a:r>
          </a:p>
          <a:p>
            <a:pPr>
              <a:spcBef>
                <a:spcPts val="0"/>
              </a:spcBef>
            </a:pPr>
            <a:r>
              <a:rPr lang="en-US" sz="1600" i="1" dirty="0" smtClean="0">
                <a:effectLst/>
                <a:latin typeface="Arial"/>
                <a:ea typeface="Calibri"/>
                <a:cs typeface="Arial"/>
              </a:rPr>
              <a:t>Clarissa Anderson/University of California, Santa Cruz </a:t>
            </a:r>
          </a:p>
          <a:p>
            <a:pPr marL="114300" indent="0">
              <a:lnSpc>
                <a:spcPct val="115000"/>
              </a:lnSpc>
              <a:spcBef>
                <a:spcPts val="0"/>
              </a:spcBef>
              <a:spcAft>
                <a:spcPts val="1000"/>
              </a:spcAft>
              <a:buNone/>
            </a:pPr>
            <a:r>
              <a:rPr lang="en-US" sz="1600" dirty="0">
                <a:latin typeface="Arial"/>
                <a:ea typeface="Calibri"/>
                <a:cs typeface="Arial"/>
              </a:rPr>
              <a:t>Merging Satellite and Numerical Model Data in The California Current to Create </a:t>
            </a:r>
            <a:r>
              <a:rPr lang="en-US" sz="1600" dirty="0" smtClean="0">
                <a:latin typeface="Arial"/>
                <a:ea typeface="Calibri"/>
                <a:cs typeface="Arial"/>
              </a:rPr>
              <a:t>Continuous </a:t>
            </a:r>
            <a:r>
              <a:rPr lang="en-US" sz="1600" dirty="0">
                <a:latin typeface="Arial"/>
                <a:ea typeface="Calibri"/>
                <a:cs typeface="Arial"/>
              </a:rPr>
              <a:t>Imagery and Forecasts of </a:t>
            </a:r>
            <a:r>
              <a:rPr lang="en-US" sz="1600" b="1" i="1" dirty="0">
                <a:latin typeface="Arial"/>
                <a:ea typeface="Calibri"/>
                <a:cs typeface="Arial"/>
              </a:rPr>
              <a:t>Harmful Algal Blooms</a:t>
            </a:r>
          </a:p>
          <a:p>
            <a:pPr>
              <a:spcBef>
                <a:spcPts val="0"/>
              </a:spcBef>
            </a:pPr>
            <a:r>
              <a:rPr lang="en-US" sz="1600" i="1" dirty="0">
                <a:latin typeface="Arial"/>
                <a:ea typeface="Calibri"/>
                <a:cs typeface="Arial"/>
              </a:rPr>
              <a:t>Bradley Penta/Naval Research Laboratory </a:t>
            </a:r>
          </a:p>
          <a:p>
            <a:pPr marL="114300" indent="0">
              <a:lnSpc>
                <a:spcPct val="115000"/>
              </a:lnSpc>
              <a:spcBef>
                <a:spcPts val="0"/>
              </a:spcBef>
              <a:spcAft>
                <a:spcPts val="1000"/>
              </a:spcAft>
              <a:buNone/>
            </a:pPr>
            <a:r>
              <a:rPr lang="en-US" sz="1600" dirty="0">
                <a:latin typeface="Arial"/>
                <a:ea typeface="Calibri"/>
                <a:cs typeface="Arial"/>
              </a:rPr>
              <a:t>Adaptive </a:t>
            </a:r>
            <a:r>
              <a:rPr lang="en-US" sz="1600" b="1" i="1" dirty="0">
                <a:latin typeface="Arial"/>
                <a:ea typeface="Calibri"/>
                <a:cs typeface="Arial"/>
              </a:rPr>
              <a:t>Ecosystem Climatology </a:t>
            </a:r>
            <a:r>
              <a:rPr lang="en-US" sz="1600" dirty="0">
                <a:latin typeface="Arial"/>
                <a:ea typeface="Calibri"/>
                <a:cs typeface="Arial"/>
              </a:rPr>
              <a:t>(AEC)</a:t>
            </a:r>
          </a:p>
          <a:p>
            <a:pPr>
              <a:spcBef>
                <a:spcPts val="0"/>
              </a:spcBef>
            </a:pPr>
            <a:r>
              <a:rPr lang="en-US" sz="1600" i="1" dirty="0" smtClean="0">
                <a:effectLst/>
                <a:latin typeface="Arial"/>
                <a:ea typeface="Calibri"/>
                <a:cs typeface="Arial"/>
              </a:rPr>
              <a:t>Heather Lynch/Stony Brook University </a:t>
            </a:r>
          </a:p>
          <a:p>
            <a:pPr marL="114300" indent="0">
              <a:lnSpc>
                <a:spcPct val="115000"/>
              </a:lnSpc>
              <a:spcBef>
                <a:spcPts val="0"/>
              </a:spcBef>
              <a:spcAft>
                <a:spcPts val="1000"/>
              </a:spcAft>
              <a:buNone/>
            </a:pPr>
            <a:r>
              <a:rPr lang="en-US" sz="1600" dirty="0">
                <a:latin typeface="Arial"/>
                <a:ea typeface="Calibri"/>
                <a:cs typeface="Arial"/>
              </a:rPr>
              <a:t>Bayesian Data-Model Synthesis for </a:t>
            </a:r>
            <a:r>
              <a:rPr lang="en-US" sz="1600" b="1" i="1" dirty="0">
                <a:latin typeface="Arial"/>
                <a:ea typeface="Calibri"/>
                <a:cs typeface="Arial"/>
              </a:rPr>
              <a:t>Biological Conservation and Management in Antarctica</a:t>
            </a:r>
          </a:p>
          <a:p>
            <a:pPr marL="400050" indent="-285750">
              <a:lnSpc>
                <a:spcPct val="115000"/>
              </a:lnSpc>
              <a:spcBef>
                <a:spcPts val="0"/>
              </a:spcBef>
              <a:spcAft>
                <a:spcPts val="1000"/>
              </a:spcAft>
            </a:pPr>
            <a:r>
              <a:rPr lang="en-US" sz="1600" i="1" dirty="0" smtClean="0">
                <a:latin typeface="Arial"/>
                <a:ea typeface="Calibri"/>
                <a:cs typeface="Arial"/>
              </a:rPr>
              <a:t>Kristin Byrd/USGS Western Geographic Science Center</a:t>
            </a:r>
          </a:p>
          <a:p>
            <a:pPr marL="114300" indent="0">
              <a:lnSpc>
                <a:spcPct val="115000"/>
              </a:lnSpc>
              <a:spcBef>
                <a:spcPts val="0"/>
              </a:spcBef>
              <a:spcAft>
                <a:spcPts val="1000"/>
              </a:spcAft>
              <a:buNone/>
            </a:pPr>
            <a:r>
              <a:rPr lang="en-US" sz="1600" dirty="0" smtClean="0">
                <a:latin typeface="Arial"/>
                <a:ea typeface="Calibri"/>
                <a:cs typeface="Arial"/>
              </a:rPr>
              <a:t>Forecasting </a:t>
            </a:r>
            <a:r>
              <a:rPr lang="en-US" sz="1600" b="1" i="1" dirty="0" smtClean="0">
                <a:latin typeface="Arial"/>
                <a:ea typeface="Calibri"/>
                <a:cs typeface="Arial"/>
              </a:rPr>
              <a:t>Coastal Habitat </a:t>
            </a:r>
            <a:r>
              <a:rPr lang="en-US" sz="1600" dirty="0" smtClean="0">
                <a:latin typeface="Arial"/>
                <a:ea typeface="Calibri"/>
                <a:cs typeface="Arial"/>
              </a:rPr>
              <a:t>Distributions through Fusion of Earth Observations, Process Models and Citizen Science: A Climate Change Adaptation Tool for the NOAA National Estuarine Research Reserve System</a:t>
            </a:r>
            <a:endParaRPr lang="en-US" sz="1600" dirty="0">
              <a:latin typeface="Arial"/>
              <a:ea typeface="Calibri"/>
              <a:cs typeface="Arial"/>
            </a:endParaRPr>
          </a:p>
        </p:txBody>
      </p:sp>
      <p:sp>
        <p:nvSpPr>
          <p:cNvPr id="2" name="Slide Number Placeholder 1"/>
          <p:cNvSpPr>
            <a:spLocks noGrp="1"/>
          </p:cNvSpPr>
          <p:nvPr>
            <p:ph type="sldNum" sz="quarter" idx="12"/>
          </p:nvPr>
        </p:nvSpPr>
        <p:spPr/>
        <p:txBody>
          <a:bodyPr/>
          <a:lstStyle/>
          <a:p>
            <a:fld id="{A9D3B09B-839D-40DD-9537-D5299FF32042}" type="slidenum">
              <a:rPr lang="en-US" smtClean="0"/>
              <a:t>6</a:t>
            </a:fld>
            <a:endParaRPr lang="en-US"/>
          </a:p>
        </p:txBody>
      </p:sp>
    </p:spTree>
    <p:extLst>
      <p:ext uri="{BB962C8B-B14F-4D97-AF65-F5344CB8AC3E}">
        <p14:creationId xmlns:p14="http://schemas.microsoft.com/office/powerpoint/2010/main" val="1702001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15962"/>
          </a:xfrm>
        </p:spPr>
        <p:txBody>
          <a:bodyPr>
            <a:normAutofit/>
          </a:bodyPr>
          <a:lstStyle/>
          <a:p>
            <a:r>
              <a:rPr lang="en-US" sz="3200" b="1" dirty="0"/>
              <a:t>Recent </a:t>
            </a:r>
            <a:r>
              <a:rPr lang="en-US" sz="3200" b="1" dirty="0" smtClean="0"/>
              <a:t>Feasibility Projects (</a:t>
            </a:r>
            <a:r>
              <a:rPr lang="en-US" sz="3200" b="1" dirty="0" err="1" smtClean="0"/>
              <a:t>con’t</a:t>
            </a:r>
            <a:r>
              <a:rPr lang="en-US" sz="3200" b="1" dirty="0" smtClean="0"/>
              <a:t>)</a:t>
            </a:r>
            <a:endParaRPr lang="en-US" sz="3200" dirty="0"/>
          </a:p>
        </p:txBody>
      </p:sp>
      <p:sp>
        <p:nvSpPr>
          <p:cNvPr id="3" name="Content Placeholder 2"/>
          <p:cNvSpPr>
            <a:spLocks noGrp="1"/>
          </p:cNvSpPr>
          <p:nvPr>
            <p:ph idx="1"/>
          </p:nvPr>
        </p:nvSpPr>
        <p:spPr>
          <a:xfrm>
            <a:off x="381000" y="914400"/>
            <a:ext cx="8229600" cy="5562600"/>
          </a:xfrm>
        </p:spPr>
        <p:txBody>
          <a:bodyPr>
            <a:normAutofit fontScale="40000" lnSpcReduction="20000"/>
          </a:bodyPr>
          <a:lstStyle/>
          <a:p>
            <a:pPr>
              <a:spcBef>
                <a:spcPts val="0"/>
              </a:spcBef>
            </a:pPr>
            <a:r>
              <a:rPr lang="en-US" sz="3800" i="1" dirty="0" smtClean="0">
                <a:effectLst/>
                <a:latin typeface="Arial" panose="020B0604020202020204" pitchFamily="34" charset="0"/>
                <a:ea typeface="Calibri"/>
                <a:cs typeface="Arial" panose="020B0604020202020204" pitchFamily="34" charset="0"/>
              </a:rPr>
              <a:t>Seth Wenger/Trout Unlimited </a:t>
            </a:r>
          </a:p>
          <a:p>
            <a:pPr marL="114300" indent="0">
              <a:lnSpc>
                <a:spcPct val="115000"/>
              </a:lnSpc>
              <a:spcBef>
                <a:spcPts val="0"/>
              </a:spcBef>
              <a:spcAft>
                <a:spcPts val="1000"/>
              </a:spcAft>
              <a:buNone/>
            </a:pPr>
            <a:r>
              <a:rPr lang="en-US" sz="3800" dirty="0" smtClean="0">
                <a:latin typeface="Arial" panose="020B0604020202020204" pitchFamily="34" charset="0"/>
                <a:ea typeface="Calibri"/>
                <a:cs typeface="Arial" panose="020B0604020202020204" pitchFamily="34" charset="0"/>
              </a:rPr>
              <a:t>A System to Forecast the </a:t>
            </a:r>
            <a:r>
              <a:rPr lang="en-US" sz="3800" b="1" i="1" dirty="0" smtClean="0">
                <a:latin typeface="Arial" panose="020B0604020202020204" pitchFamily="34" charset="0"/>
                <a:ea typeface="Calibri"/>
                <a:cs typeface="Arial" panose="020B0604020202020204" pitchFamily="34" charset="0"/>
              </a:rPr>
              <a:t>Demographic and Genetic Viability of Salmonid Fish </a:t>
            </a:r>
            <a:r>
              <a:rPr lang="en-US" sz="3800" dirty="0" smtClean="0">
                <a:latin typeface="Arial" panose="020B0604020202020204" pitchFamily="34" charset="0"/>
                <a:ea typeface="Calibri"/>
                <a:cs typeface="Arial" panose="020B0604020202020204" pitchFamily="34" charset="0"/>
              </a:rPr>
              <a:t>Across Broad Regions Under Changing Climates</a:t>
            </a:r>
          </a:p>
          <a:p>
            <a:pPr>
              <a:spcBef>
                <a:spcPts val="0"/>
              </a:spcBef>
            </a:pPr>
            <a:r>
              <a:rPr lang="en-US" sz="3800" i="1" dirty="0">
                <a:solidFill>
                  <a:srgbClr val="000000"/>
                </a:solidFill>
                <a:latin typeface="Arial" panose="020B0604020202020204" pitchFamily="34" charset="0"/>
                <a:ea typeface="Calibri"/>
                <a:cs typeface="Arial" panose="020B0604020202020204" pitchFamily="34" charset="0"/>
              </a:rPr>
              <a:t>Gordon Luikart/University of Montana </a:t>
            </a:r>
          </a:p>
          <a:p>
            <a:pPr marL="114300" indent="0">
              <a:lnSpc>
                <a:spcPct val="115000"/>
              </a:lnSpc>
              <a:spcBef>
                <a:spcPts val="0"/>
              </a:spcBef>
              <a:spcAft>
                <a:spcPts val="1000"/>
              </a:spcAft>
              <a:buNone/>
            </a:pPr>
            <a:r>
              <a:rPr lang="en-US" sz="3800" dirty="0">
                <a:latin typeface="Arial" panose="020B0604020202020204" pitchFamily="34" charset="0"/>
                <a:ea typeface="Calibri"/>
                <a:cs typeface="Arial" panose="020B0604020202020204" pitchFamily="34" charset="0"/>
              </a:rPr>
              <a:t>Projecting Effects of </a:t>
            </a:r>
            <a:r>
              <a:rPr lang="en-US" sz="3800" b="1" i="1" dirty="0">
                <a:latin typeface="Arial" panose="020B0604020202020204" pitchFamily="34" charset="0"/>
                <a:ea typeface="Calibri"/>
                <a:cs typeface="Arial" panose="020B0604020202020204" pitchFamily="34" charset="0"/>
              </a:rPr>
              <a:t>Climate Change on Pacific Rim Rivers and Salmon</a:t>
            </a:r>
            <a:r>
              <a:rPr lang="en-US" sz="3800" dirty="0">
                <a:latin typeface="Arial" panose="020B0604020202020204" pitchFamily="34" charset="0"/>
                <a:ea typeface="Calibri"/>
                <a:cs typeface="Arial" panose="020B0604020202020204" pitchFamily="34" charset="0"/>
              </a:rPr>
              <a:t>: Integrating Remote Sensing, Landscape Genomics, and Demography to Inform Conservation</a:t>
            </a:r>
          </a:p>
          <a:p>
            <a:pPr>
              <a:spcBef>
                <a:spcPts val="0"/>
              </a:spcBef>
            </a:pPr>
            <a:r>
              <a:rPr lang="en-US" sz="3800" i="1" dirty="0">
                <a:solidFill>
                  <a:srgbClr val="000000"/>
                </a:solidFill>
                <a:latin typeface="Arial" panose="020B0604020202020204" pitchFamily="34" charset="0"/>
                <a:ea typeface="Calibri"/>
                <a:cs typeface="Arial" panose="020B0604020202020204" pitchFamily="34" charset="0"/>
              </a:rPr>
              <a:t>John Olson/Utah State University </a:t>
            </a:r>
          </a:p>
          <a:p>
            <a:pPr marL="114300" indent="0">
              <a:lnSpc>
                <a:spcPct val="115000"/>
              </a:lnSpc>
              <a:spcBef>
                <a:spcPts val="0"/>
              </a:spcBef>
              <a:spcAft>
                <a:spcPts val="1000"/>
              </a:spcAft>
              <a:buNone/>
            </a:pPr>
            <a:r>
              <a:rPr lang="en-US" sz="3800" dirty="0">
                <a:latin typeface="Arial" panose="020B0604020202020204" pitchFamily="34" charset="0"/>
                <a:ea typeface="Calibri"/>
                <a:cs typeface="Arial" panose="020B0604020202020204" pitchFamily="34" charset="0"/>
              </a:rPr>
              <a:t>System for Mapping And </a:t>
            </a:r>
            <a:r>
              <a:rPr lang="en-US" sz="3800" b="1" i="1" dirty="0">
                <a:latin typeface="Arial" panose="020B0604020202020204" pitchFamily="34" charset="0"/>
                <a:ea typeface="Calibri"/>
                <a:cs typeface="Arial" panose="020B0604020202020204" pitchFamily="34" charset="0"/>
              </a:rPr>
              <a:t>Predicting Species Of Concern </a:t>
            </a:r>
            <a:r>
              <a:rPr lang="en-US" sz="3800" dirty="0">
                <a:latin typeface="Arial" panose="020B0604020202020204" pitchFamily="34" charset="0"/>
                <a:ea typeface="Calibri"/>
                <a:cs typeface="Arial" panose="020B0604020202020204" pitchFamily="34" charset="0"/>
              </a:rPr>
              <a:t>(SMAP-SOC)</a:t>
            </a:r>
          </a:p>
          <a:p>
            <a:pPr>
              <a:spcBef>
                <a:spcPts val="0"/>
              </a:spcBef>
            </a:pPr>
            <a:r>
              <a:rPr lang="en-US" sz="3800" i="1" dirty="0" smtClean="0">
                <a:solidFill>
                  <a:srgbClr val="000000"/>
                </a:solidFill>
                <a:effectLst/>
                <a:latin typeface="Arial" panose="020B0604020202020204" pitchFamily="34" charset="0"/>
                <a:ea typeface="Calibri"/>
                <a:cs typeface="Arial" panose="020B0604020202020204" pitchFamily="34" charset="0"/>
              </a:rPr>
              <a:t>Philip Townsend/University of Wisconsin-Madison </a:t>
            </a:r>
          </a:p>
          <a:p>
            <a:pPr marL="114300" indent="0">
              <a:lnSpc>
                <a:spcPct val="115000"/>
              </a:lnSpc>
              <a:spcBef>
                <a:spcPts val="0"/>
              </a:spcBef>
              <a:spcAft>
                <a:spcPts val="1000"/>
              </a:spcAft>
              <a:buNone/>
            </a:pPr>
            <a:r>
              <a:rPr lang="en-US" sz="3800" dirty="0" smtClean="0">
                <a:latin typeface="Arial" panose="020B0604020202020204" pitchFamily="34" charset="0"/>
                <a:ea typeface="Calibri"/>
                <a:cs typeface="Arial" panose="020B0604020202020204" pitchFamily="34" charset="0"/>
              </a:rPr>
              <a:t>Bringing Wildlife Management into Focus: Integrating Camera Traps, Remote Sensing and Citizen Science to Improve </a:t>
            </a:r>
            <a:r>
              <a:rPr lang="en-US" sz="3800" b="1" i="1" dirty="0" smtClean="0">
                <a:latin typeface="Arial" panose="020B0604020202020204" pitchFamily="34" charset="0"/>
                <a:ea typeface="Calibri"/>
                <a:cs typeface="Arial" panose="020B0604020202020204" pitchFamily="34" charset="0"/>
              </a:rPr>
              <a:t>Population Modeling</a:t>
            </a:r>
          </a:p>
          <a:p>
            <a:pPr>
              <a:spcBef>
                <a:spcPts val="0"/>
              </a:spcBef>
            </a:pPr>
            <a:r>
              <a:rPr lang="en-US" sz="4000" i="1" dirty="0" smtClean="0">
                <a:solidFill>
                  <a:srgbClr val="000000"/>
                </a:solidFill>
                <a:latin typeface="Arial" panose="020B0604020202020204" pitchFamily="34" charset="0"/>
                <a:ea typeface="Calibri"/>
                <a:cs typeface="Arial" panose="020B0604020202020204" pitchFamily="34" charset="0"/>
              </a:rPr>
              <a:t>Lilian </a:t>
            </a:r>
            <a:r>
              <a:rPr lang="en-US" sz="4000" i="1" dirty="0">
                <a:solidFill>
                  <a:srgbClr val="000000"/>
                </a:solidFill>
                <a:latin typeface="Arial" panose="020B0604020202020204" pitchFamily="34" charset="0"/>
                <a:ea typeface="Calibri"/>
                <a:cs typeface="Arial" panose="020B0604020202020204" pitchFamily="34" charset="0"/>
              </a:rPr>
              <a:t>Pintea/The Jane Goodall Institute </a:t>
            </a:r>
          </a:p>
          <a:p>
            <a:pPr marL="114300" indent="0">
              <a:lnSpc>
                <a:spcPct val="115000"/>
              </a:lnSpc>
              <a:spcBef>
                <a:spcPts val="0"/>
              </a:spcBef>
              <a:spcAft>
                <a:spcPts val="1000"/>
              </a:spcAft>
              <a:buNone/>
            </a:pPr>
            <a:r>
              <a:rPr lang="en-US" sz="4000" dirty="0">
                <a:latin typeface="Arial" panose="020B0604020202020204" pitchFamily="34" charset="0"/>
                <a:ea typeface="Calibri"/>
                <a:cs typeface="Arial" panose="020B0604020202020204" pitchFamily="34" charset="0"/>
              </a:rPr>
              <a:t>Monitoring and Forecasting </a:t>
            </a:r>
            <a:r>
              <a:rPr lang="en-US" sz="4000" b="1" i="1" dirty="0">
                <a:latin typeface="Arial" panose="020B0604020202020204" pitchFamily="34" charset="0"/>
                <a:ea typeface="Calibri"/>
                <a:cs typeface="Arial" panose="020B0604020202020204" pitchFamily="34" charset="0"/>
              </a:rPr>
              <a:t>Chimpanzee Habitat Health </a:t>
            </a:r>
            <a:r>
              <a:rPr lang="en-US" sz="4000" dirty="0">
                <a:latin typeface="Arial" panose="020B0604020202020204" pitchFamily="34" charset="0"/>
                <a:ea typeface="Calibri"/>
                <a:cs typeface="Arial" panose="020B0604020202020204" pitchFamily="34" charset="0"/>
              </a:rPr>
              <a:t>in Africa to Inform Conservation Actions, Strategies and Measure </a:t>
            </a:r>
            <a:r>
              <a:rPr lang="en-US" sz="4000" dirty="0" smtClean="0">
                <a:latin typeface="Arial" panose="020B0604020202020204" pitchFamily="34" charset="0"/>
                <a:ea typeface="Calibri"/>
                <a:cs typeface="Arial" panose="020B0604020202020204" pitchFamily="34" charset="0"/>
              </a:rPr>
              <a:t>Success</a:t>
            </a:r>
            <a:endParaRPr lang="en-US" sz="3800" i="1" dirty="0" smtClean="0">
              <a:solidFill>
                <a:srgbClr val="000000"/>
              </a:solidFill>
              <a:effectLst/>
              <a:latin typeface="Arial" panose="020B0604020202020204" pitchFamily="34" charset="0"/>
              <a:ea typeface="Calibri"/>
              <a:cs typeface="Arial" panose="020B0604020202020204" pitchFamily="34" charset="0"/>
            </a:endParaRPr>
          </a:p>
          <a:p>
            <a:pPr>
              <a:spcBef>
                <a:spcPts val="0"/>
              </a:spcBef>
              <a:tabLst>
                <a:tab pos="4048125" algn="l"/>
              </a:tabLst>
            </a:pPr>
            <a:r>
              <a:rPr lang="en-US" sz="3800" i="1" dirty="0" smtClean="0">
                <a:solidFill>
                  <a:srgbClr val="000000"/>
                </a:solidFill>
                <a:effectLst/>
                <a:latin typeface="Arial" panose="020B0604020202020204" pitchFamily="34" charset="0"/>
                <a:ea typeface="Calibri"/>
                <a:cs typeface="Arial" panose="020B0604020202020204" pitchFamily="34" charset="0"/>
              </a:rPr>
              <a:t>Janneke Hille Ris Lambers/University of Washington </a:t>
            </a:r>
            <a:r>
              <a:rPr lang="en-US" sz="3800" dirty="0" smtClean="0">
                <a:solidFill>
                  <a:srgbClr val="000000"/>
                </a:solidFill>
                <a:effectLst/>
                <a:latin typeface="Arial" panose="020B0604020202020204" pitchFamily="34" charset="0"/>
                <a:ea typeface="Calibri"/>
                <a:cs typeface="Arial" panose="020B0604020202020204" pitchFamily="34" charset="0"/>
              </a:rPr>
              <a:t>	</a:t>
            </a:r>
          </a:p>
          <a:p>
            <a:pPr marL="114300" indent="0">
              <a:lnSpc>
                <a:spcPct val="115000"/>
              </a:lnSpc>
              <a:spcBef>
                <a:spcPts val="0"/>
              </a:spcBef>
              <a:spcAft>
                <a:spcPts val="1000"/>
              </a:spcAft>
              <a:buNone/>
            </a:pPr>
            <a:r>
              <a:rPr lang="en-US" sz="3800" b="1" i="1" dirty="0" smtClean="0">
                <a:latin typeface="Arial" panose="020B0604020202020204" pitchFamily="34" charset="0"/>
                <a:ea typeface="Calibri"/>
                <a:cs typeface="Arial" panose="020B0604020202020204" pitchFamily="34" charset="0"/>
              </a:rPr>
              <a:t>Snow, Montane Wildflowers</a:t>
            </a:r>
            <a:r>
              <a:rPr lang="en-US" sz="3800" dirty="0" smtClean="0">
                <a:latin typeface="Arial" panose="020B0604020202020204" pitchFamily="34" charset="0"/>
                <a:ea typeface="Calibri"/>
                <a:cs typeface="Arial" panose="020B0604020202020204" pitchFamily="34" charset="0"/>
              </a:rPr>
              <a:t>, and Citizen Scientists</a:t>
            </a:r>
          </a:p>
          <a:p>
            <a:pPr>
              <a:spcBef>
                <a:spcPts val="0"/>
              </a:spcBef>
            </a:pPr>
            <a:r>
              <a:rPr lang="en-US" sz="3800" i="1" dirty="0" smtClean="0">
                <a:solidFill>
                  <a:srgbClr val="000000"/>
                </a:solidFill>
                <a:effectLst/>
                <a:latin typeface="Arial" panose="020B0604020202020204" pitchFamily="34" charset="0"/>
                <a:ea typeface="Calibri"/>
                <a:cs typeface="Arial" panose="020B0604020202020204" pitchFamily="34" charset="0"/>
              </a:rPr>
              <a:t>Steve Kelling/Cornell Laboratory of Ornithology </a:t>
            </a:r>
          </a:p>
          <a:p>
            <a:pPr marL="114300" indent="0">
              <a:lnSpc>
                <a:spcPct val="115000"/>
              </a:lnSpc>
              <a:spcBef>
                <a:spcPts val="0"/>
              </a:spcBef>
              <a:spcAft>
                <a:spcPts val="1000"/>
              </a:spcAft>
              <a:buNone/>
            </a:pPr>
            <a:r>
              <a:rPr lang="en-US" sz="3800" b="1" i="1" dirty="0" smtClean="0">
                <a:latin typeface="Arial" panose="020B0604020202020204" pitchFamily="34" charset="0"/>
                <a:ea typeface="Calibri"/>
                <a:cs typeface="Arial" panose="020B0604020202020204" pitchFamily="34" charset="0"/>
              </a:rPr>
              <a:t>Avian Abundance Estimation </a:t>
            </a:r>
            <a:r>
              <a:rPr lang="en-US" sz="3800" dirty="0" smtClean="0">
                <a:latin typeface="Arial" panose="020B0604020202020204" pitchFamily="34" charset="0"/>
                <a:ea typeface="Calibri"/>
                <a:cs typeface="Arial" panose="020B0604020202020204" pitchFamily="34" charset="0"/>
              </a:rPr>
              <a:t>Across the Pacific Flyway for Full Life-Cycle Conservation Planning</a:t>
            </a:r>
          </a:p>
          <a:p>
            <a:pPr marL="114300" marR="0" indent="0">
              <a:lnSpc>
                <a:spcPct val="115000"/>
              </a:lnSpc>
              <a:spcBef>
                <a:spcPts val="0"/>
              </a:spcBef>
              <a:spcAft>
                <a:spcPts val="1000"/>
              </a:spcAft>
              <a:buNone/>
            </a:pPr>
            <a:endParaRPr lang="en-US" dirty="0" smtClean="0">
              <a:latin typeface="Arial" panose="020B0604020202020204" pitchFamily="34" charset="0"/>
              <a:ea typeface="Calibri"/>
              <a:cs typeface="Arial" panose="020B0604020202020204" pitchFamily="34" charset="0"/>
            </a:endParaRPr>
          </a:p>
          <a:p>
            <a:endParaRPr lang="en-US" dirty="0"/>
          </a:p>
        </p:txBody>
      </p:sp>
      <p:sp>
        <p:nvSpPr>
          <p:cNvPr id="4" name="Slide Number Placeholder 3"/>
          <p:cNvSpPr>
            <a:spLocks noGrp="1"/>
          </p:cNvSpPr>
          <p:nvPr>
            <p:ph type="sldNum" sz="quarter" idx="12"/>
          </p:nvPr>
        </p:nvSpPr>
        <p:spPr/>
        <p:txBody>
          <a:bodyPr/>
          <a:lstStyle/>
          <a:p>
            <a:fld id="{A9D3B09B-839D-40DD-9537-D5299FF32042}" type="slidenum">
              <a:rPr lang="en-US" smtClean="0"/>
              <a:t>7</a:t>
            </a:fld>
            <a:endParaRPr lang="en-US"/>
          </a:p>
        </p:txBody>
      </p:sp>
    </p:spTree>
    <p:extLst>
      <p:ext uri="{BB962C8B-B14F-4D97-AF65-F5344CB8AC3E}">
        <p14:creationId xmlns:p14="http://schemas.microsoft.com/office/powerpoint/2010/main" val="2053241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sz="3200" b="1" dirty="0" smtClean="0"/>
              <a:t>Marine Projects</a:t>
            </a:r>
            <a:endParaRPr lang="en-US" sz="3200" b="1" dirty="0"/>
          </a:p>
        </p:txBody>
      </p:sp>
      <p:sp>
        <p:nvSpPr>
          <p:cNvPr id="3" name="Content Placeholder 2"/>
          <p:cNvSpPr>
            <a:spLocks noGrp="1"/>
          </p:cNvSpPr>
          <p:nvPr>
            <p:ph idx="1"/>
          </p:nvPr>
        </p:nvSpPr>
        <p:spPr>
          <a:xfrm>
            <a:off x="457200" y="1219200"/>
            <a:ext cx="8229600" cy="4906963"/>
          </a:xfrm>
        </p:spPr>
        <p:txBody>
          <a:bodyPr>
            <a:normAutofit/>
          </a:bodyPr>
          <a:lstStyle/>
          <a:p>
            <a:r>
              <a:rPr lang="en-US" sz="2400" dirty="0" smtClean="0"/>
              <a:t>Dr. Mitchell Roffer, Roffers Ocean Fishing and Forecasting Service: </a:t>
            </a:r>
            <a:r>
              <a:rPr lang="en-US" sz="2400" dirty="0" smtClean="0">
                <a:solidFill>
                  <a:srgbClr val="000000"/>
                </a:solidFill>
                <a:ea typeface="ＭＳ Ｐゴシック" pitchFamily="34" charset="-128"/>
                <a:cs typeface="Arial" pitchFamily="34" charset="0"/>
              </a:rPr>
              <a:t>Management and Conservation of Atlantic Bluefin Tuna (</a:t>
            </a:r>
            <a:r>
              <a:rPr lang="en-US" sz="2400" dirty="0" err="1" smtClean="0">
                <a:solidFill>
                  <a:srgbClr val="000000"/>
                </a:solidFill>
                <a:ea typeface="ＭＳ Ｐゴシック" pitchFamily="34" charset="-128"/>
                <a:cs typeface="Arial" pitchFamily="34" charset="0"/>
              </a:rPr>
              <a:t>Thunnus</a:t>
            </a:r>
            <a:r>
              <a:rPr lang="en-US" sz="2400" dirty="0" smtClean="0">
                <a:solidFill>
                  <a:srgbClr val="000000"/>
                </a:solidFill>
                <a:ea typeface="ＭＳ Ｐゴシック" pitchFamily="34" charset="-128"/>
                <a:cs typeface="Arial" pitchFamily="34" charset="0"/>
              </a:rPr>
              <a:t> thynnus) and Other Highly Migratory Fish in the Gulf of Mexico under IPCC Climate Change Scenarios: A Study Using Regional Climate and Habitat Models</a:t>
            </a:r>
          </a:p>
          <a:p>
            <a:pPr marL="0" indent="0">
              <a:buNone/>
            </a:pPr>
            <a:r>
              <a:rPr lang="en-US" sz="2400" b="1" i="1" dirty="0" smtClean="0">
                <a:solidFill>
                  <a:srgbClr val="000000"/>
                </a:solidFill>
                <a:ea typeface="ＭＳ Ｐゴシック" pitchFamily="34" charset="-128"/>
                <a:cs typeface="Arial" pitchFamily="34" charset="0"/>
              </a:rPr>
              <a:t>Major End User: Dr. John Lamkin, NOAA SEFSC</a:t>
            </a:r>
          </a:p>
          <a:p>
            <a:pPr marL="0" indent="0">
              <a:buNone/>
            </a:pPr>
            <a:endParaRPr lang="en-US" sz="2400" dirty="0" smtClean="0">
              <a:solidFill>
                <a:srgbClr val="000000"/>
              </a:solidFill>
              <a:ea typeface="ＭＳ Ｐゴシック" pitchFamily="34" charset="-128"/>
              <a:cs typeface="Arial" pitchFamily="34" charset="0"/>
            </a:endParaRPr>
          </a:p>
          <a:p>
            <a:r>
              <a:rPr lang="en-US" sz="2400" dirty="0" smtClean="0">
                <a:solidFill>
                  <a:srgbClr val="000000"/>
                </a:solidFill>
                <a:ea typeface="ＭＳ Ｐゴシック" pitchFamily="34" charset="-128"/>
                <a:cs typeface="Arial" pitchFamily="34" charset="0"/>
              </a:rPr>
              <a:t>Dr. Frank Muller-Karger, University of South Florida: </a:t>
            </a:r>
            <a:r>
              <a:rPr lang="en-US" sz="2400" dirty="0" smtClean="0">
                <a:ea typeface="ＭＳ Ｐゴシック" pitchFamily="34" charset="-128"/>
              </a:rPr>
              <a:t>NOAA Coral Reef Watch (CRW): Higher-Resolution Decision Support System for Tropical Coral Reefs</a:t>
            </a:r>
          </a:p>
          <a:p>
            <a:pPr marL="0" indent="0">
              <a:buNone/>
            </a:pPr>
            <a:r>
              <a:rPr lang="en-US" sz="2400" b="1" i="1" dirty="0" smtClean="0">
                <a:ea typeface="ＭＳ Ｐゴシック" pitchFamily="34" charset="-128"/>
              </a:rPr>
              <a:t>Major End User: Dr. Mark Eakin, NOAA NESDIS</a:t>
            </a:r>
          </a:p>
          <a:p>
            <a:endParaRPr lang="en-US" sz="2400" i="1" dirty="0"/>
          </a:p>
        </p:txBody>
      </p:sp>
      <p:sp>
        <p:nvSpPr>
          <p:cNvPr id="6" name="Title 1"/>
          <p:cNvSpPr txBox="1">
            <a:spLocks/>
          </p:cNvSpPr>
          <p:nvPr/>
        </p:nvSpPr>
        <p:spPr>
          <a:xfrm>
            <a:off x="533400" y="152400"/>
            <a:ext cx="8763000" cy="60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800" i="1" dirty="0">
              <a:ea typeface="ＭＳ Ｐゴシック" pitchFamily="34" charset="-128"/>
            </a:endParaRPr>
          </a:p>
        </p:txBody>
      </p:sp>
      <p:sp>
        <p:nvSpPr>
          <p:cNvPr id="4" name="Slide Number Placeholder 3"/>
          <p:cNvSpPr>
            <a:spLocks noGrp="1"/>
          </p:cNvSpPr>
          <p:nvPr>
            <p:ph type="sldNum" sz="quarter" idx="12"/>
          </p:nvPr>
        </p:nvSpPr>
        <p:spPr/>
        <p:txBody>
          <a:bodyPr/>
          <a:lstStyle/>
          <a:p>
            <a:fld id="{A9D3B09B-839D-40DD-9537-D5299FF32042}" type="slidenum">
              <a:rPr lang="en-US" smtClean="0"/>
              <a:t>8</a:t>
            </a:fld>
            <a:endParaRPr lang="en-US"/>
          </a:p>
        </p:txBody>
      </p:sp>
    </p:spTree>
    <p:extLst>
      <p:ext uri="{BB962C8B-B14F-4D97-AF65-F5344CB8AC3E}">
        <p14:creationId xmlns:p14="http://schemas.microsoft.com/office/powerpoint/2010/main" val="361049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90600"/>
          </a:xfrm>
        </p:spPr>
        <p:txBody>
          <a:bodyPr>
            <a:noAutofit/>
          </a:bodyPr>
          <a:lstStyle/>
          <a:p>
            <a:pPr lvl="0" fontAlgn="base">
              <a:lnSpc>
                <a:spcPct val="80000"/>
              </a:lnSpc>
              <a:spcAft>
                <a:spcPct val="60000"/>
              </a:spcAft>
            </a:pPr>
            <a:r>
              <a:rPr lang="en-US" sz="2000" b="1" dirty="0">
                <a:solidFill>
                  <a:srgbClr val="000000"/>
                </a:solidFill>
                <a:ea typeface="ＭＳ Ｐゴシック" pitchFamily="34" charset="-128"/>
                <a:cs typeface="Arial" pitchFamily="34" charset="0"/>
              </a:rPr>
              <a:t>Management and Conservation of Atlantic Bluefin Tuna (</a:t>
            </a:r>
            <a:r>
              <a:rPr lang="en-US" sz="2000" b="1" dirty="0" err="1">
                <a:solidFill>
                  <a:srgbClr val="000000"/>
                </a:solidFill>
                <a:ea typeface="ＭＳ Ｐゴシック" pitchFamily="34" charset="-128"/>
                <a:cs typeface="Arial" pitchFamily="34" charset="0"/>
              </a:rPr>
              <a:t>Thunnus</a:t>
            </a:r>
            <a:r>
              <a:rPr lang="en-US" sz="2000" b="1" dirty="0">
                <a:solidFill>
                  <a:srgbClr val="000000"/>
                </a:solidFill>
                <a:ea typeface="ＭＳ Ｐゴシック" pitchFamily="34" charset="-128"/>
                <a:cs typeface="Arial" pitchFamily="34" charset="0"/>
              </a:rPr>
              <a:t> thynnus) and Other Highly Migratory Fish in the Gulf of Mexico under IPCC Climate Change Scenarios: A Study Using Regional Climate and Habitat </a:t>
            </a:r>
            <a:r>
              <a:rPr lang="en-US" sz="2000" b="1" dirty="0" smtClean="0">
                <a:solidFill>
                  <a:srgbClr val="000000"/>
                </a:solidFill>
                <a:ea typeface="ＭＳ Ｐゴシック" pitchFamily="34" charset="-128"/>
                <a:cs typeface="Arial" pitchFamily="34" charset="0"/>
              </a:rPr>
              <a:t>Models</a:t>
            </a:r>
            <a:endParaRPr lang="en-US" sz="2000" b="1" dirty="0"/>
          </a:p>
        </p:txBody>
      </p:sp>
      <p:pic>
        <p:nvPicPr>
          <p:cNvPr id="5122"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4376057" y="1524000"/>
            <a:ext cx="4648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76200" y="1600200"/>
            <a:ext cx="4343400" cy="4114800"/>
          </a:xfrm>
        </p:spPr>
        <p:txBody>
          <a:bodyPr>
            <a:noAutofit/>
          </a:bodyPr>
          <a:lstStyle/>
          <a:p>
            <a:pPr fontAlgn="base">
              <a:lnSpc>
                <a:spcPct val="80000"/>
              </a:lnSpc>
              <a:spcBef>
                <a:spcPct val="0"/>
              </a:spcBef>
              <a:spcAft>
                <a:spcPct val="60000"/>
              </a:spcAft>
            </a:pPr>
            <a:r>
              <a:rPr lang="en-US" sz="1600" dirty="0" smtClean="0">
                <a:solidFill>
                  <a:srgbClr val="000000"/>
                </a:solidFill>
                <a:ea typeface="ＭＳ Ｐゴシック" pitchFamily="34" charset="-128"/>
              </a:rPr>
              <a:t>This “applications” research project’s goal </a:t>
            </a:r>
            <a:r>
              <a:rPr lang="en-US" sz="1600" dirty="0">
                <a:solidFill>
                  <a:srgbClr val="000000"/>
                </a:solidFill>
                <a:ea typeface="ＭＳ Ｐゴシック" pitchFamily="34" charset="-128"/>
              </a:rPr>
              <a:t>is to assess the potential changes in habitat extent (adults and larvae) </a:t>
            </a:r>
            <a:r>
              <a:rPr lang="en-US" sz="1600" dirty="0" smtClean="0">
                <a:solidFill>
                  <a:srgbClr val="000000"/>
                </a:solidFill>
                <a:ea typeface="ＭＳ Ｐゴシック" pitchFamily="34" charset="-128"/>
              </a:rPr>
              <a:t>from climate change (</a:t>
            </a:r>
            <a:r>
              <a:rPr lang="en-US" sz="1600" dirty="0">
                <a:solidFill>
                  <a:srgbClr val="000000"/>
                </a:solidFill>
                <a:ea typeface="ＭＳ Ｐゴシック" pitchFamily="34" charset="-128"/>
              </a:rPr>
              <a:t>IPCC AR4 and IPCC AR5). </a:t>
            </a:r>
            <a:endParaRPr lang="en-US" sz="1600" dirty="0" smtClean="0">
              <a:solidFill>
                <a:srgbClr val="000000"/>
              </a:solidFill>
              <a:ea typeface="ＭＳ Ｐゴシック" pitchFamily="34" charset="-128"/>
            </a:endParaRPr>
          </a:p>
          <a:p>
            <a:pPr fontAlgn="base">
              <a:lnSpc>
                <a:spcPct val="80000"/>
              </a:lnSpc>
              <a:spcBef>
                <a:spcPct val="0"/>
              </a:spcBef>
              <a:spcAft>
                <a:spcPct val="60000"/>
              </a:spcAft>
            </a:pPr>
            <a:r>
              <a:rPr lang="en-US" sz="1600" dirty="0" smtClean="0">
                <a:solidFill>
                  <a:srgbClr val="000000"/>
                </a:solidFill>
                <a:ea typeface="ＭＳ Ｐゴシック" pitchFamily="34" charset="-128"/>
              </a:rPr>
              <a:t>Developing </a:t>
            </a:r>
            <a:r>
              <a:rPr lang="en-US" sz="1600" dirty="0">
                <a:solidFill>
                  <a:srgbClr val="000000"/>
                </a:solidFill>
                <a:ea typeface="ＭＳ Ｐゴシック" pitchFamily="34" charset="-128"/>
              </a:rPr>
              <a:t>habitat models from larvae and adult locations and comparing the present conditions to future forecasted conditions </a:t>
            </a:r>
            <a:endParaRPr lang="en-US" sz="1600" dirty="0" smtClean="0">
              <a:solidFill>
                <a:srgbClr val="000000"/>
              </a:solidFill>
              <a:ea typeface="ＭＳ Ｐゴシック" pitchFamily="34" charset="-128"/>
            </a:endParaRPr>
          </a:p>
          <a:p>
            <a:pPr fontAlgn="base">
              <a:lnSpc>
                <a:spcPct val="80000"/>
              </a:lnSpc>
              <a:spcBef>
                <a:spcPct val="0"/>
              </a:spcBef>
              <a:spcAft>
                <a:spcPct val="60000"/>
              </a:spcAft>
            </a:pPr>
            <a:r>
              <a:rPr lang="en-US" sz="1600" dirty="0" smtClean="0">
                <a:solidFill>
                  <a:prstClr val="black"/>
                </a:solidFill>
                <a:ea typeface="ＭＳ Ｐゴシック" pitchFamily="34" charset="-128"/>
                <a:cs typeface="Arial" pitchFamily="34" charset="0"/>
              </a:rPr>
              <a:t>Satellite </a:t>
            </a:r>
            <a:r>
              <a:rPr lang="en-US" sz="1600" dirty="0">
                <a:solidFill>
                  <a:prstClr val="black"/>
                </a:solidFill>
                <a:ea typeface="ＭＳ Ｐゴシック" pitchFamily="34" charset="-128"/>
                <a:cs typeface="Arial" pitchFamily="34" charset="0"/>
              </a:rPr>
              <a:t>infrared and ocean color from NASA </a:t>
            </a:r>
            <a:r>
              <a:rPr lang="en-US" sz="1600" dirty="0" smtClean="0">
                <a:solidFill>
                  <a:prstClr val="black"/>
                </a:solidFill>
                <a:ea typeface="ＭＳ Ｐゴシック" pitchFamily="34" charset="-128"/>
                <a:cs typeface="Arial" pitchFamily="34" charset="0"/>
              </a:rPr>
              <a:t>(</a:t>
            </a:r>
            <a:r>
              <a:rPr lang="en-US" sz="1600" dirty="0">
                <a:solidFill>
                  <a:prstClr val="black"/>
                </a:solidFill>
                <a:ea typeface="ＭＳ Ｐゴシック" pitchFamily="34" charset="-128"/>
                <a:cs typeface="Arial" pitchFamily="34" charset="0"/>
              </a:rPr>
              <a:t>MODIS) along with NOAA (AVHRR) and ESA infrared, as well as,  JPSS infrared and ocean color (VIIRS). Satellite altimeters are being used </a:t>
            </a:r>
            <a:r>
              <a:rPr lang="en-US" sz="1600" dirty="0" smtClean="0">
                <a:solidFill>
                  <a:prstClr val="black"/>
                </a:solidFill>
                <a:ea typeface="ＭＳ Ｐゴシック" pitchFamily="34" charset="-128"/>
                <a:cs typeface="Arial" pitchFamily="34" charset="0"/>
              </a:rPr>
              <a:t>plus real-time </a:t>
            </a:r>
            <a:r>
              <a:rPr lang="en-US" sz="1600" dirty="0">
                <a:solidFill>
                  <a:prstClr val="black"/>
                </a:solidFill>
                <a:ea typeface="ＭＳ Ｐゴシック" pitchFamily="34" charset="-128"/>
                <a:cs typeface="Arial" pitchFamily="34" charset="0"/>
              </a:rPr>
              <a:t>and archival </a:t>
            </a:r>
            <a:r>
              <a:rPr lang="en-US" sz="1600" dirty="0" smtClean="0">
                <a:solidFill>
                  <a:prstClr val="black"/>
                </a:solidFill>
                <a:ea typeface="ＭＳ Ｐゴシック" pitchFamily="34" charset="-128"/>
                <a:cs typeface="Arial" pitchFamily="34" charset="0"/>
              </a:rPr>
              <a:t>data.</a:t>
            </a:r>
          </a:p>
          <a:p>
            <a:pPr>
              <a:lnSpc>
                <a:spcPct val="80000"/>
              </a:lnSpc>
              <a:spcBef>
                <a:spcPct val="0"/>
              </a:spcBef>
              <a:spcAft>
                <a:spcPct val="60000"/>
              </a:spcAft>
            </a:pPr>
            <a:r>
              <a:rPr lang="en-US" sz="1600" dirty="0" smtClean="0">
                <a:solidFill>
                  <a:srgbClr val="000000"/>
                </a:solidFill>
                <a:ea typeface="ＭＳ Ｐゴシック" pitchFamily="34" charset="-128"/>
                <a:cs typeface="Arial" pitchFamily="34" charset="0"/>
              </a:rPr>
              <a:t>Project leverages </a:t>
            </a:r>
            <a:r>
              <a:rPr lang="en-US" altLang="en-US" sz="1600" dirty="0" smtClean="0">
                <a:solidFill>
                  <a:srgbClr val="000000"/>
                </a:solidFill>
                <a:ea typeface="ＭＳ Ｐゴシック" pitchFamily="34" charset="-128"/>
                <a:cs typeface="Arial" pitchFamily="34" charset="0"/>
              </a:rPr>
              <a:t>“</a:t>
            </a:r>
            <a:r>
              <a:rPr lang="en-US" altLang="ja-JP" sz="1600" b="1" dirty="0" smtClean="0">
                <a:solidFill>
                  <a:srgbClr val="000000"/>
                </a:solidFill>
                <a:ea typeface="ＭＳ Ｐゴシック" pitchFamily="34" charset="-128"/>
              </a:rPr>
              <a:t>Improving The NOAA NMFS and ICCAT Atlantic Bluefin Tuna Fisheries Management Decision Support System </a:t>
            </a:r>
            <a:r>
              <a:rPr lang="en-US" altLang="ja-JP" sz="1600" dirty="0" smtClean="0">
                <a:solidFill>
                  <a:srgbClr val="000000"/>
                </a:solidFill>
                <a:ea typeface="ＭＳ Ｐゴシック" pitchFamily="34" charset="-128"/>
              </a:rPr>
              <a:t>and 40 years of research on tuna and billfish conducted by the investigators in the government, academic and private sectors. </a:t>
            </a:r>
          </a:p>
        </p:txBody>
      </p:sp>
      <p:sp>
        <p:nvSpPr>
          <p:cNvPr id="3" name="TextBox 2"/>
          <p:cNvSpPr txBox="1"/>
          <p:nvPr/>
        </p:nvSpPr>
        <p:spPr>
          <a:xfrm>
            <a:off x="381000" y="6324600"/>
            <a:ext cx="5791200" cy="289310"/>
          </a:xfrm>
          <a:prstGeom prst="rect">
            <a:avLst/>
          </a:prstGeom>
          <a:noFill/>
        </p:spPr>
        <p:txBody>
          <a:bodyPr wrap="square" rtlCol="0">
            <a:spAutoFit/>
          </a:bodyPr>
          <a:lstStyle/>
          <a:p>
            <a:pPr>
              <a:lnSpc>
                <a:spcPct val="80000"/>
              </a:lnSpc>
              <a:spcBef>
                <a:spcPct val="0"/>
              </a:spcBef>
              <a:spcAft>
                <a:spcPct val="60000"/>
              </a:spcAft>
            </a:pPr>
            <a:r>
              <a:rPr lang="en-US" sz="1600" b="1" dirty="0" smtClean="0">
                <a:solidFill>
                  <a:srgbClr val="000000"/>
                </a:solidFill>
                <a:ea typeface="ＭＳ Ｐゴシック" pitchFamily="34" charset="-128"/>
              </a:rPr>
              <a:t>Reference</a:t>
            </a:r>
            <a:r>
              <a:rPr lang="en-US" sz="1600" dirty="0" smtClean="0">
                <a:solidFill>
                  <a:srgbClr val="000000"/>
                </a:solidFill>
                <a:ea typeface="ＭＳ Ｐゴシック" pitchFamily="34" charset="-128"/>
              </a:rPr>
              <a:t>: Muhling et al. 2013</a:t>
            </a:r>
          </a:p>
        </p:txBody>
      </p:sp>
      <p:sp>
        <p:nvSpPr>
          <p:cNvPr id="5" name="Slide Number Placeholder 4"/>
          <p:cNvSpPr>
            <a:spLocks noGrp="1"/>
          </p:cNvSpPr>
          <p:nvPr>
            <p:ph type="sldNum" sz="quarter" idx="12"/>
          </p:nvPr>
        </p:nvSpPr>
        <p:spPr/>
        <p:txBody>
          <a:bodyPr/>
          <a:lstStyle/>
          <a:p>
            <a:fld id="{A9D3B09B-839D-40DD-9537-D5299FF32042}" type="slidenum">
              <a:rPr lang="en-US" smtClean="0"/>
              <a:t>9</a:t>
            </a:fld>
            <a:endParaRPr lang="en-US"/>
          </a:p>
        </p:txBody>
      </p:sp>
    </p:spTree>
    <p:extLst>
      <p:ext uri="{BB962C8B-B14F-4D97-AF65-F5344CB8AC3E}">
        <p14:creationId xmlns:p14="http://schemas.microsoft.com/office/powerpoint/2010/main" val="36522088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12698</TotalTime>
  <Words>3881</Words>
  <Application>Microsoft Office PowerPoint</Application>
  <PresentationFormat>On-screen Show (4:3)</PresentationFormat>
  <Paragraphs>304</Paragraphs>
  <Slides>25</Slides>
  <Notes>16</Notes>
  <HiddenSlides>0</HiddenSlides>
  <MMClips>0</MMClips>
  <ScaleCrop>false</ScaleCrop>
  <HeadingPairs>
    <vt:vector size="4" baseType="variant">
      <vt:variant>
        <vt:lpstr>Theme</vt:lpstr>
      </vt:variant>
      <vt:variant>
        <vt:i4>11</vt:i4>
      </vt:variant>
      <vt:variant>
        <vt:lpstr>Slide Titles</vt:lpstr>
      </vt:variant>
      <vt:variant>
        <vt:i4>25</vt:i4>
      </vt:variant>
    </vt:vector>
  </HeadingPairs>
  <TitlesOfParts>
    <vt:vector size="36" baseType="lpstr">
      <vt:lpstr>Office Theme</vt:lpstr>
      <vt:lpstr>1_Office Theme</vt:lpstr>
      <vt:lpstr>4_Office Theme</vt:lpstr>
      <vt:lpstr>6_Office Theme</vt:lpstr>
      <vt:lpstr>3_Blank</vt:lpstr>
      <vt:lpstr>4_Blank</vt:lpstr>
      <vt:lpstr>5_Blank</vt:lpstr>
      <vt:lpstr>6_Blank</vt:lpstr>
      <vt:lpstr>7_Blank</vt:lpstr>
      <vt:lpstr>2_Office Theme</vt:lpstr>
      <vt:lpstr>8_Blank</vt:lpstr>
      <vt:lpstr>Ecological Applications and Challenges</vt:lpstr>
      <vt:lpstr>Outline</vt:lpstr>
      <vt:lpstr>PowerPoint Presentation</vt:lpstr>
      <vt:lpstr>Crosscutting Benefits of Project</vt:lpstr>
      <vt:lpstr>Range of projects in NASA Ecological Forecasting Program </vt:lpstr>
      <vt:lpstr>Recent Feasibility Projects</vt:lpstr>
      <vt:lpstr>Recent Feasibility Projects (con’t)</vt:lpstr>
      <vt:lpstr>Marine Projects</vt:lpstr>
      <vt:lpstr>Management and Conservation of Atlantic Bluefin Tuna (Thunnus thynnus) and Other Highly Migratory Fish in the Gulf of Mexico under IPCC Climate Change Scenarios: A Study Using Regional Climate and Habitat Models</vt:lpstr>
      <vt:lpstr>NASA Applied Sciences Project Finds New Spawning Sites for Atlantic Bluefin Tuna Mitchell A. Roffer, PI, West Melbourne Florida</vt:lpstr>
      <vt:lpstr>Coral Bleaching:  Impact of Climate Change</vt:lpstr>
      <vt:lpstr>NOAA Coral Reef Watch (CRW): Higher-Resolution Decision Support System for Tropical Coral Reefs  Frank Muller-Karger, University of South Florida / Mark Eakin, NOAA NESDIS</vt:lpstr>
      <vt:lpstr>Terrestrial Projects</vt:lpstr>
      <vt:lpstr>  CLIMATE AND BIOLOGICAL RESPONSE </vt:lpstr>
      <vt:lpstr>PowerPoint Presentation</vt:lpstr>
      <vt:lpstr>Using NASA resources to inform climate and land use adaptation: Ecological forecasting, vulnerability assessment, and evaluation of management options across two US DOI Landscape Conservation Cooperatives operatives PI: Andrew J. Hansen, Montana State University</vt:lpstr>
      <vt:lpstr>Vegetation Response</vt:lpstr>
      <vt:lpstr>Movebank: Env-DATA Tools Dr. Gil Bohrer, Ohio State University</vt:lpstr>
      <vt:lpstr>Example: Zebra migration  in the Okavango Delta  </vt:lpstr>
      <vt:lpstr>Opportunities with S-NPP</vt:lpstr>
      <vt:lpstr>Challenges and Opportunities in Ecology (Rose et al. 2014, Turner 2014)</vt:lpstr>
      <vt:lpstr>Challenges and Opportunities in Ecology (con’t)</vt:lpstr>
      <vt:lpstr>Ongoing Issues </vt:lpstr>
      <vt:lpstr>References</vt:lpstr>
      <vt:lpstr>Thanks!</vt:lpstr>
    </vt:vector>
  </TitlesOfParts>
  <Company>ESSC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mestes</dc:creator>
  <cp:lastModifiedBy>mestes</cp:lastModifiedBy>
  <cp:revision>259</cp:revision>
  <cp:lastPrinted>2014-11-17T23:18:01Z</cp:lastPrinted>
  <dcterms:created xsi:type="dcterms:W3CDTF">2014-10-30T19:30:47Z</dcterms:created>
  <dcterms:modified xsi:type="dcterms:W3CDTF">2014-11-18T22:37:24Z</dcterms:modified>
</cp:coreProperties>
</file>